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366" r:id="rId3"/>
    <p:sldId id="367" r:id="rId4"/>
    <p:sldId id="390" r:id="rId5"/>
    <p:sldId id="378" r:id="rId6"/>
    <p:sldId id="379" r:id="rId7"/>
    <p:sldId id="380" r:id="rId8"/>
    <p:sldId id="381" r:id="rId9"/>
    <p:sldId id="369" r:id="rId10"/>
    <p:sldId id="382" r:id="rId11"/>
    <p:sldId id="383" r:id="rId12"/>
    <p:sldId id="384" r:id="rId13"/>
    <p:sldId id="385" r:id="rId14"/>
    <p:sldId id="386" r:id="rId15"/>
    <p:sldId id="376" r:id="rId16"/>
    <p:sldId id="387" r:id="rId17"/>
    <p:sldId id="389" r:id="rId18"/>
    <p:sldId id="388" r:id="rId19"/>
    <p:sldId id="371" r:id="rId20"/>
    <p:sldId id="372" r:id="rId21"/>
    <p:sldId id="373" r:id="rId22"/>
    <p:sldId id="375" r:id="rId23"/>
  </p:sldIdLst>
  <p:sldSz cx="10080625" cy="5670550"/>
  <p:notesSz cx="7772400" cy="10058400"/>
  <p:defaultTextStyle>
    <a:defPPr>
      <a:defRPr lang="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6" autoAdjust="0"/>
    <p:restoredTop sz="65888" autoAdjust="0"/>
  </p:normalViewPr>
  <p:slideViewPr>
    <p:cSldViewPr snapToGrid="0">
      <p:cViewPr varScale="1">
        <p:scale>
          <a:sx n="77" d="100"/>
          <a:sy n="77" d="100"/>
        </p:scale>
        <p:origin x="1209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9E3E-F5B8-9750-6477-BF7B8CB3D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A46577-764D-3DE7-6EAE-172B671D8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10583B-34B9-05F6-FC79-D4CD39E4D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C2251C-F645-9D01-8CD4-54AD09904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29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08B15-1503-1713-B405-9FC60627E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7A0AF-E265-CEAC-DD52-BA814CD9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F32BF9-76F6-2185-11FA-1F9274D8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1B38A8-A783-164D-23F3-2519E832E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05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F751B-4FEA-51A0-9329-D249AC94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F1898-878B-2D94-AA1B-627BE4445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3DECA2-F629-F3D1-5399-005F77B3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AD4911-7BD1-DF18-65E7-8FDB6E5CF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5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9666B-1C94-54A5-27DB-0388AF77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B676AE-0BF0-C361-36EE-0CA534847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7E503F5-E77B-8429-F0A9-24A04C890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1BB3D3-E0D0-27AD-9F2E-E654BED8C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46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7A7F-D216-8D4E-4B4B-4FB28680B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8FAEED-C7DC-1924-8A55-64BF2CC9F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DE9D19-27B1-4F36-38D7-1C149888E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D8586EC-408A-10A4-4C5F-67431658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044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02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1D55-15C5-C6DD-9E3F-D3F3C162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0CD48DD-30DF-3F65-D1C6-240BAC0F7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E01514C-E0D5-76E7-FBE0-36B598AE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6E0AA0-7D95-020B-53F4-3B14DABCB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68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50A88-9CE0-1D1F-6B72-71594643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E959CC-13D5-4552-8DFB-F28253E66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E8BFDD-CE6A-4063-7197-7D56C04A7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4BAFDB-66A9-0E25-0968-9C5EA0011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39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9B01-E66A-1719-7CCE-1937879D5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21103D-A23F-E16D-23DC-32F80D116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D96E801-A4A9-A6E4-C9C0-B0330F03E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8A71C4-6F53-CD1E-43DC-CCF2DF4E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831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55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37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067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89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499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D539C-13EC-49BF-38AE-AFA6E341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8E4721-9569-0F9A-2718-11AE10CE4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283BE-81AF-D2FB-1D6F-3B7215B85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F16772-D5A8-238F-3831-F5DA15B910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19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E751-A67E-18E5-C02C-615C82A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AA42E2-C88F-C4F3-43A9-8221AA664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AC01B-F968-6FBA-8574-8C6BF4B49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273344-79A1-6657-A054-F2D706817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09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9F91-B544-1CD0-9B88-D47EE7826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8F5562B-7444-91AB-571E-A5B3565B7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3742E8-6F76-22C7-E024-986C2B9A7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6AE010C-4EAF-4FA7-37E5-3F6DA66C5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259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CEA1-55AA-4E03-D8F9-01273307C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8ECDE0-4351-F0C2-FEC9-04B76E3B5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3ED6676-5829-0AEB-409C-8605E69BA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4F9F9C-9F6B-3EE3-3024-1869E08A0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9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393C-3DCC-60C9-5DBF-61377303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3C426F-BF78-9612-8DC6-1BC8A22C8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2D5F18-1466-2DD7-C4C9-E57B28BF2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349BBC-0A6E-EB31-0747-DA26068E4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21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1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e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Mi amigo en forma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e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466836" y="2047926"/>
            <a:ext cx="4403064" cy="186200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es" dirty="0">
                <a:latin typeface="Coolvetica"/>
              </a:rPr>
              <a:t>Nuevos </a:t>
            </a:r>
            <a:r xmlns:a="http://schemas.openxmlformats.org/drawingml/2006/main">
              <a:rPr lang="es" dirty="0" err="1">
                <a:latin typeface="Coolvetica"/>
              </a:rPr>
              <a:t>enfoques </a:t>
            </a:r>
            <a:r xmlns:a="http://schemas.openxmlformats.org/drawingml/2006/main">
              <a:rPr lang="es" dirty="0">
                <a:latin typeface="Coolvetica"/>
              </a:rPr>
              <a:t>en </a:t>
            </a:r>
            <a:r xmlns:a="http://schemas.openxmlformats.org/drawingml/2006/main">
              <a:rPr lang="es" dirty="0" err="1">
                <a:latin typeface="Coolvetica"/>
              </a:rPr>
              <a:t>la gestión</a:t>
            </a:r>
            <a:r xmlns:a="http://schemas.openxmlformats.org/drawingml/2006/main">
              <a:rPr lang="es" dirty="0">
                <a:latin typeface="Coolvetica"/>
              </a:rPr>
              <a:t> </a:t>
            </a:r>
            <a:r xmlns:a="http://schemas.openxmlformats.org/drawingml/2006/main">
              <a:rPr lang="es" dirty="0" err="1">
                <a:latin typeface="Coolvetica"/>
              </a:rPr>
              <a:t>ED </a:t>
            </a:r>
            <a:r xmlns:a="http://schemas.openxmlformats.org/drawingml/2006/main">
              <a:rPr lang="es" dirty="0">
                <a:latin typeface="Coolvetica"/>
              </a:rPr>
              <a:t>en el deporte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 err="1">
                <a:latin typeface="Coolvetica"/>
              </a:rPr>
              <a:t>Psiquiatra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es" sz="1800" dirty="0">
                <a:latin typeface="Coolvetica"/>
              </a:rPr>
              <a:t>infantil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 err="1">
                <a:latin typeface="Coolvetica"/>
              </a:rPr>
              <a:t>Doctorado </a:t>
            </a:r>
            <a:r xmlns:a="http://schemas.openxmlformats.org/drawingml/2006/main">
              <a:rPr lang="es" sz="1800" dirty="0" err="1">
                <a:latin typeface="Coolvetica"/>
              </a:rPr>
              <a:t>en </a:t>
            </a:r>
            <a:r xmlns:a="http://schemas.openxmlformats.org/drawingml/2006/main">
              <a:rPr lang="es" sz="1800" dirty="0" err="1">
                <a:latin typeface="Coolvetica"/>
              </a:rPr>
              <a:t>Experimentación </a:t>
            </a:r>
            <a:r xmlns:a="http://schemas.openxmlformats.org/drawingml/2006/main">
              <a:rPr lang="es" sz="1800" dirty="0">
                <a:latin typeface="Coolvetica"/>
              </a:rPr>
              <a:t>Clínica</a:t>
            </a:r>
            <a:r xmlns:a="http://schemas.openxmlformats.org/drawingml/2006/main">
              <a:rPr lang="es" sz="1800" dirty="0">
                <a:latin typeface="Coolvetica"/>
              </a:rPr>
              <a:t>​</a:t>
            </a:r>
            <a:r xmlns:a="http://schemas.openxmlformats.org/drawingml/2006/main">
              <a:rPr lang="es" sz="1800" dirty="0">
                <a:latin typeface="Coolvetica"/>
              </a:rPr>
              <a:t> </a:t>
            </a:r>
            <a:r xmlns:a="http://schemas.openxmlformats.org/drawingml/2006/main">
              <a:rPr lang="es" sz="1800" dirty="0" err="1">
                <a:latin typeface="Coolvetica"/>
              </a:rPr>
              <a:t>Neurociencia </a:t>
            </a:r>
            <a:r xmlns:a="http://schemas.openxmlformats.org/drawingml/2006/main">
              <a:rPr lang="es" sz="1800" dirty="0">
                <a:latin typeface="Coolvetica"/>
              </a:rPr>
              <a:t>y </a:t>
            </a:r>
            <a:r xmlns:a="http://schemas.openxmlformats.org/drawingml/2006/main">
              <a:rPr lang="es" sz="1800" dirty="0" err="1">
                <a:latin typeface="Coolvetica"/>
              </a:rPr>
              <a:t>psiquiatría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Departamento de </a:t>
            </a:r>
            <a:r xmlns:a="http://schemas.openxmlformats.org/drawingml/2006/main">
              <a:rPr lang="es" sz="1800" dirty="0" err="1">
                <a:latin typeface="Coolvetica"/>
              </a:rPr>
              <a:t>Neurociencia Humana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es" sz="1800" dirty="0">
                <a:latin typeface="Coolvetica"/>
              </a:rPr>
              <a:t>Universidad La Sapienza de Roma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62FB-286A-4C9E-F779-4ED6E197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DCCC58C-158E-C004-2437-F3D9559A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FC9E8E0-86AF-72EB-E343-73C8C366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Por qué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Ejercicio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Ya </a:t>
            </a:r>
            <a:r xmlns:a="http://schemas.openxmlformats.org/drawingml/2006/main">
              <a:rPr lang="es" sz="4000" dirty="0">
                <a:latin typeface="Coolvetica"/>
              </a:rPr>
              <a:t>no </a:t>
            </a:r>
            <a:r xmlns:a="http://schemas.openxmlformats.org/drawingml/2006/main">
              <a:rPr lang="es" sz="4000" dirty="0" err="1">
                <a:latin typeface="Coolvetica"/>
              </a:rPr>
              <a:t>está </a:t>
            </a:r>
            <a:r xmlns:a="http://schemas.openxmlformats.org/drawingml/2006/main">
              <a:rPr lang="es" sz="4000" dirty="0">
                <a:latin typeface="Coolvetica"/>
              </a:rPr>
              <a:t>' </a:t>
            </a:r>
            <a:r xmlns:a="http://schemas.openxmlformats.org/drawingml/2006/main">
              <a:rPr lang="es" sz="4000" dirty="0" err="1">
                <a:latin typeface="Coolvetica"/>
              </a:rPr>
              <a:t>prohibido </a:t>
            </a:r>
            <a:r xmlns:a="http://schemas.openxmlformats.org/drawingml/2006/main">
              <a:rPr lang="es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09CA98F8-C870-6A1F-CFD7-7AFBCF2F6E8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BD749F4-BD00-E8C5-C5B8-190E55385F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DFB2F2D-0DBA-1BB3-7567-4844E5E27F0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F06DBAD-5CD7-4A3A-3A40-1DADC21C055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07DC-412F-2751-F763-1AD24A198958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Beneficios </a:t>
            </a:r>
            <a:r xmlns:a="http://schemas.openxmlformats.org/drawingml/2006/main">
              <a:rPr lang="es" sz="2400" b="1" dirty="0" err="1">
                <a:latin typeface="Coolvetica"/>
              </a:rPr>
              <a:t>físicos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Mantiene </a:t>
            </a:r>
            <a:r xmlns:a="http://schemas.openxmlformats.org/drawingml/2006/main">
              <a:rPr lang="es" sz="2400" dirty="0">
                <a:latin typeface="Coolvetica"/>
              </a:rPr>
              <a:t>la aptitud cardiovascular, la masa muscular y la salud ósea </a:t>
            </a:r>
            <a:r xmlns:a="http://schemas.openxmlformats.org/drawingml/2006/main">
              <a:rPr lang="es" sz="2400" dirty="0" err="1">
                <a:latin typeface="Coolvetica"/>
              </a:rPr>
              <a:t>durante </a:t>
            </a:r>
            <a:r xmlns:a="http://schemas.openxmlformats.org/drawingml/2006/main">
              <a:rPr lang="es" sz="2400" dirty="0">
                <a:latin typeface="Coolvetica"/>
              </a:rPr>
              <a:t>la recuperación.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Previene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desacondicionamiento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que </a:t>
            </a:r>
            <a:r xmlns:a="http://schemas.openxmlformats.org/drawingml/2006/main">
              <a:rPr lang="es" sz="2400" dirty="0">
                <a:latin typeface="Coolvetica"/>
              </a:rPr>
              <a:t>puede </a:t>
            </a:r>
            <a:r xmlns:a="http://schemas.openxmlformats.org/drawingml/2006/main">
              <a:rPr lang="es" sz="2400" dirty="0" err="1">
                <a:latin typeface="Coolvetica"/>
              </a:rPr>
              <a:t>ocurrir </a:t>
            </a:r>
            <a:r xmlns:a="http://schemas.openxmlformats.org/drawingml/2006/main">
              <a:rPr lang="es" sz="2400" dirty="0">
                <a:latin typeface="Coolvetica"/>
              </a:rPr>
              <a:t>con </a:t>
            </a:r>
            <a:r xmlns:a="http://schemas.openxmlformats.org/drawingml/2006/main">
              <a:rPr lang="es" sz="2400" dirty="0" err="1">
                <a:latin typeface="Coolvetica"/>
              </a:rPr>
              <a:t>una duración prolongada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inactividad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>
                <a:latin typeface="Coolvetica"/>
              </a:rPr>
              <a:t>Favorece el equilibrio energético y </a:t>
            </a:r>
            <a:r xmlns:a="http://schemas.openxmlformats.org/drawingml/2006/main">
              <a:rPr lang="es" sz="2400" dirty="0" err="1">
                <a:latin typeface="Coolvetica"/>
              </a:rPr>
              <a:t>metabólico.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regulación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cuando</a:t>
            </a:r>
            <a:r xmlns:a="http://schemas.openxmlformats.org/drawingml/2006/main">
              <a:rPr lang="es" sz="2400" dirty="0">
                <a:latin typeface="Coolvetica"/>
              </a:rPr>
              <a:t> Se </a:t>
            </a:r>
            <a:r xmlns:a="http://schemas.openxmlformats.org/drawingml/2006/main">
              <a:rPr lang="es" sz="2400" dirty="0" err="1">
                <a:latin typeface="Coolvetica"/>
              </a:rPr>
              <a:t>gestionan </a:t>
            </a:r>
            <a:r xmlns:a="http://schemas.openxmlformats.org/drawingml/2006/main">
              <a:rPr lang="es" sz="2400" dirty="0" err="1">
                <a:latin typeface="Coolvetica"/>
              </a:rPr>
              <a:t>la ingesta </a:t>
            </a:r>
            <a:r xmlns:a="http://schemas.openxmlformats.org/drawingml/2006/main">
              <a:rPr lang="es" sz="2400" dirty="0">
                <a:latin typeface="Coolvetica"/>
              </a:rPr>
              <a:t>y la actividad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adecuadamente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399447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F44D-5576-9527-A72B-DBE44C522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66C36FF-4C93-F091-BE05-2D4641E4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43100D7-2AF1-96BC-0D56-DC80F42F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Por qué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Ejercicio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Ya </a:t>
            </a:r>
            <a:r xmlns:a="http://schemas.openxmlformats.org/drawingml/2006/main">
              <a:rPr lang="es" sz="4000" dirty="0">
                <a:latin typeface="Coolvetica"/>
              </a:rPr>
              <a:t>no </a:t>
            </a:r>
            <a:r xmlns:a="http://schemas.openxmlformats.org/drawingml/2006/main">
              <a:rPr lang="es" sz="4000" dirty="0" err="1">
                <a:latin typeface="Coolvetica"/>
              </a:rPr>
              <a:t>está </a:t>
            </a:r>
            <a:r xmlns:a="http://schemas.openxmlformats.org/drawingml/2006/main">
              <a:rPr lang="es" sz="4000" dirty="0">
                <a:latin typeface="Coolvetica"/>
              </a:rPr>
              <a:t>' </a:t>
            </a:r>
            <a:r xmlns:a="http://schemas.openxmlformats.org/drawingml/2006/main">
              <a:rPr lang="es" sz="4000" dirty="0" err="1">
                <a:latin typeface="Coolvetica"/>
              </a:rPr>
              <a:t>prohibido </a:t>
            </a:r>
            <a:r xmlns:a="http://schemas.openxmlformats.org/drawingml/2006/main">
              <a:rPr lang="es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87558EDA-13B1-2C89-4220-090B1E407B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A589733D-00E7-9A23-1499-71A5963BB28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81BD36C-BDBC-6B21-0CA0-D256718F64F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46CDF37F-7D05-DDA9-BD4C-AE87F6F8516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6B2742-1AE3-5DE1-A1CD-9008F92A41CC}"/>
              </a:ext>
            </a:extLst>
          </p:cNvPr>
          <p:cNvSpPr txBox="1"/>
          <p:nvPr/>
        </p:nvSpPr>
        <p:spPr>
          <a:xfrm>
            <a:off x="504000" y="1127115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Beneficios </a:t>
            </a:r>
            <a:r xmlns:a="http://schemas.openxmlformats.org/drawingml/2006/main">
              <a:rPr lang="es" sz="2400" b="1" dirty="0" err="1">
                <a:latin typeface="Coolvetica"/>
              </a:rPr>
              <a:t>psicológicos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El ejercicio </a:t>
            </a:r>
            <a:r xmlns:a="http://schemas.openxmlformats.org/drawingml/2006/main">
              <a:rPr lang="es" sz="2400" dirty="0">
                <a:latin typeface="Coolvetica"/>
              </a:rPr>
              <a:t>puede </a:t>
            </a:r>
            <a:r xmlns:a="http://schemas.openxmlformats.org/drawingml/2006/main">
              <a:rPr lang="es" sz="2400" dirty="0" err="1">
                <a:latin typeface="Coolvetica"/>
              </a:rPr>
              <a:t>mejorar </a:t>
            </a:r>
            <a:r xmlns:a="http://schemas.openxmlformats.org/drawingml/2006/main">
              <a:rPr lang="es" sz="2400" dirty="0">
                <a:latin typeface="Coolvetica"/>
              </a:rPr>
              <a:t>el estado de ánimo, </a:t>
            </a:r>
            <a:r xmlns:a="http://schemas.openxmlformats.org/drawingml/2006/main">
              <a:rPr lang="es" sz="2400" dirty="0" err="1">
                <a:latin typeface="Coolvetica"/>
              </a:rPr>
              <a:t>la ansiedad </a:t>
            </a:r>
            <a:r xmlns:a="http://schemas.openxmlformats.org/drawingml/2006/main">
              <a:rPr lang="es" sz="2400" dirty="0">
                <a:latin typeface="Coolvetica"/>
              </a:rPr>
              <a:t>y la autoestima </a:t>
            </a:r>
            <a:r xmlns:a="http://schemas.openxmlformats.org/drawingml/2006/main">
              <a:rPr lang="es" sz="2400" dirty="0" err="1">
                <a:latin typeface="Coolvetica"/>
              </a:rPr>
              <a:t>en </a:t>
            </a:r>
            <a:r xmlns:a="http://schemas.openxmlformats.org/drawingml/2006/main">
              <a:rPr lang="es" sz="2400" dirty="0">
                <a:latin typeface="Coolvetica"/>
              </a:rPr>
              <a:t>un </a:t>
            </a:r>
            <a:r xmlns:a="http://schemas.openxmlformats.org/drawingml/2006/main">
              <a:rPr lang="es" sz="2400" dirty="0">
                <a:latin typeface="Coolvetica"/>
              </a:rPr>
              <a:t>entorno </a:t>
            </a:r>
            <a:r xmlns:a="http://schemas.openxmlformats.org/drawingml/2006/main">
              <a:rPr lang="es" sz="2400" dirty="0" err="1">
                <a:latin typeface="Coolvetica"/>
              </a:rPr>
              <a:t>controlado.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>
                <a:latin typeface="Coolvetica"/>
              </a:rPr>
              <a:t>Apoya una </a:t>
            </a:r>
            <a:r xmlns:a="http://schemas.openxmlformats.org/drawingml/2006/main">
              <a:rPr lang="es" sz="2400" dirty="0" err="1">
                <a:latin typeface="Coolvetica"/>
              </a:rPr>
              <a:t>salud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relación </a:t>
            </a:r>
            <a:r xmlns:a="http://schemas.openxmlformats.org/drawingml/2006/main">
              <a:rPr lang="es" sz="2400" dirty="0">
                <a:latin typeface="Coolvetica"/>
              </a:rPr>
              <a:t>con el cuerpo y </a:t>
            </a:r>
            <a:r xmlns:a="http://schemas.openxmlformats.org/drawingml/2006/main">
              <a:rPr lang="es" sz="2400" dirty="0" err="1">
                <a:latin typeface="Coolvetica"/>
              </a:rPr>
              <a:t>reduce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culpa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asociado </a:t>
            </a:r>
            <a:r xmlns:a="http://schemas.openxmlformats.org/drawingml/2006/main">
              <a:rPr lang="es" sz="2400" dirty="0">
                <a:latin typeface="Coolvetica"/>
              </a:rPr>
              <a:t>con </a:t>
            </a:r>
            <a:r xmlns:a="http://schemas.openxmlformats.org/drawingml/2006/main">
              <a:rPr lang="es" sz="2400" dirty="0" err="1">
                <a:latin typeface="Coolvetica"/>
              </a:rPr>
              <a:t>el movimiento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Estructurado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El ejercicio </a:t>
            </a:r>
            <a:r xmlns:a="http://schemas.openxmlformats.org/drawingml/2006/main">
              <a:rPr lang="es" sz="2400" dirty="0">
                <a:latin typeface="Coolvetica"/>
              </a:rPr>
              <a:t>puede </a:t>
            </a:r>
            <a:r xmlns:a="http://schemas.openxmlformats.org/drawingml/2006/main">
              <a:rPr lang="es" sz="2400" dirty="0" err="1">
                <a:latin typeface="Coolvetica"/>
              </a:rPr>
              <a:t>mejorar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motivación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 err="1">
                <a:latin typeface="Coolvetica"/>
              </a:rPr>
              <a:t>adherencia </a:t>
            </a:r>
            <a:r xmlns:a="http://schemas.openxmlformats.org/drawingml/2006/main">
              <a:rPr lang="es" sz="2400" dirty="0">
                <a:latin typeface="Coolvetica"/>
              </a:rPr>
              <a:t>al tratamiento </a:t>
            </a:r>
            <a:r xmlns:a="http://schemas.openxmlformats.org/drawingml/2006/main">
              <a:rPr lang="es" sz="2400" dirty="0" err="1">
                <a:latin typeface="Coolvetica"/>
              </a:rPr>
              <a:t>cuando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integrado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en </a:t>
            </a:r>
            <a:r xmlns:a="http://schemas.openxmlformats.org/drawingml/2006/main">
              <a:rPr lang="es" sz="2400" dirty="0">
                <a:latin typeface="Coolvetica"/>
              </a:rPr>
              <a:t>terapia</a:t>
            </a: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295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D4DC-9CFF-5E98-A0A3-E1C2EF8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5044B2B-2038-DB2A-CB80-A5478521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45ACC4-56B7-0C6D-A664-483F81FE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Por qué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Ejercicio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Ya </a:t>
            </a:r>
            <a:r xmlns:a="http://schemas.openxmlformats.org/drawingml/2006/main">
              <a:rPr lang="es" sz="4000" dirty="0">
                <a:latin typeface="Coolvetica"/>
              </a:rPr>
              <a:t>no </a:t>
            </a:r>
            <a:r xmlns:a="http://schemas.openxmlformats.org/drawingml/2006/main">
              <a:rPr lang="es" sz="4000" dirty="0" err="1">
                <a:latin typeface="Coolvetica"/>
              </a:rPr>
              <a:t>está </a:t>
            </a:r>
            <a:r xmlns:a="http://schemas.openxmlformats.org/drawingml/2006/main">
              <a:rPr lang="es" sz="4000" dirty="0">
                <a:latin typeface="Coolvetica"/>
              </a:rPr>
              <a:t>' </a:t>
            </a:r>
            <a:r xmlns:a="http://schemas.openxmlformats.org/drawingml/2006/main">
              <a:rPr lang="es" sz="4000" dirty="0" err="1">
                <a:latin typeface="Coolvetica"/>
              </a:rPr>
              <a:t>prohibido </a:t>
            </a:r>
            <a:r xmlns:a="http://schemas.openxmlformats.org/drawingml/2006/main">
              <a:rPr lang="es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40F74E7-0EED-D8A3-1392-0CAC26748C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F89C14B-D491-1FDB-A2D5-4E5C47EBAF7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D6F867-4512-F642-5B19-7D7C20BFDF8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796CA25-53E0-7B5F-16BD-3785C75747B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8F9E4E8-2BD8-0579-F5C2-784AB780EE17}"/>
              </a:ext>
            </a:extLst>
          </p:cNvPr>
          <p:cNvSpPr txBox="1"/>
          <p:nvPr/>
        </p:nvSpPr>
        <p:spPr>
          <a:xfrm>
            <a:off x="504000" y="1127115"/>
            <a:ext cx="8755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 err="1">
                <a:latin typeface="Coolvetica"/>
              </a:rPr>
              <a:t>Evitando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no intencionado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dañar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La prohibición </a:t>
            </a:r>
            <a:r xmlns:a="http://schemas.openxmlformats.org/drawingml/2006/main">
              <a:rPr lang="es" sz="2400" dirty="0">
                <a:latin typeface="Coolvetica"/>
              </a:rPr>
              <a:t>total </a:t>
            </a:r>
            <a:r xmlns:a="http://schemas.openxmlformats.org/drawingml/2006/main">
              <a:rPr lang="es" sz="2400" dirty="0">
                <a:latin typeface="Coolvetica"/>
              </a:rPr>
              <a:t>puede llevar a </a:t>
            </a:r>
            <a:r xmlns:a="http://schemas.openxmlformats.org/drawingml/2006/main">
              <a:rPr lang="es" sz="2400" dirty="0" err="1">
                <a:latin typeface="Coolvetica"/>
              </a:rPr>
              <a:t>un aumento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obsesión o </a:t>
            </a:r>
            <a:r xmlns:a="http://schemas.openxmlformats.org/drawingml/2006/main">
              <a:rPr lang="es" sz="2400" dirty="0" err="1">
                <a:latin typeface="Coolvetica"/>
              </a:rPr>
              <a:t>ejercicio </a:t>
            </a:r>
            <a:r xmlns:a="http://schemas.openxmlformats.org/drawingml/2006/main">
              <a:rPr lang="es" sz="2400" dirty="0">
                <a:latin typeface="Coolvetica"/>
              </a:rPr>
              <a:t>secreto </a:t>
            </a:r>
            <a:r xmlns:a="http://schemas.openxmlformats.org/drawingml/2006/main">
              <a:rPr lang="es" sz="2400" dirty="0">
                <a:latin typeface="Coolvetica"/>
              </a:rPr>
              <a:t>(' </a:t>
            </a:r>
            <a:r xmlns:a="http://schemas.openxmlformats.org/drawingml/2006/main">
              <a:rPr lang="es" sz="2400" dirty="0" err="1">
                <a:latin typeface="Coolvetica"/>
              </a:rPr>
              <a:t>ejercicio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escondido </a:t>
            </a:r>
            <a:r xmlns:a="http://schemas.openxmlformats.org/drawingml/2006/main">
              <a:rPr lang="es" sz="2400" dirty="0">
                <a:latin typeface="Coolvetica"/>
              </a:rPr>
              <a:t>') en </a:t>
            </a:r>
            <a:r xmlns:a="http://schemas.openxmlformats.org/drawingml/2006/main">
              <a:rPr lang="es" sz="2400" dirty="0" err="1">
                <a:latin typeface="Coolvetica"/>
              </a:rPr>
              <a:t>los pacientes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que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contraproducente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es" sz="2400" dirty="0" err="1">
                <a:latin typeface="Coolvetica"/>
              </a:rPr>
              <a:t>Restricción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Puede </a:t>
            </a:r>
            <a:r xmlns:a="http://schemas.openxmlformats.org/drawingml/2006/main">
              <a:rPr lang="es" sz="2400" dirty="0">
                <a:latin typeface="Coolvetica"/>
              </a:rPr>
              <a:t>desencadenar sentimientos de </a:t>
            </a:r>
            <a:r xmlns:a="http://schemas.openxmlformats.org/drawingml/2006/main">
              <a:rPr lang="es" sz="2400" dirty="0" err="1">
                <a:latin typeface="Coolvetica"/>
              </a:rPr>
              <a:t>privación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castigo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empeorando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ansiedad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depresión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conductas de trastorno alimentario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400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23082-41A9-3D91-E2BE-8C02D571B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2AC1DB1-B944-72C4-E43E-1B4BC624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2BE7B3A-7F53-F9FF-9A1C-D2DB33A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>
                <a:latin typeface="Coolvetica"/>
              </a:rPr>
              <a:t>Cómo </a:t>
            </a:r>
            <a:r xmlns:a="http://schemas.openxmlformats.org/drawingml/2006/main">
              <a:rPr lang="es" sz="4000" dirty="0" err="1">
                <a:latin typeface="Coolvetica"/>
              </a:rPr>
              <a:t>hacer ejercicio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Es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Ahora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Administrado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C06EB7E-8DE7-9D30-8AF6-32BCEA9C57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CEF478F-ABAE-81DF-D569-B7AD80AAB73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1370C29-3843-C8C3-45B6-FAF7211EF3C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D397E9D-D5A4-4BB6-1CD3-541938B8559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4C1B6A-180D-72EA-95DA-FA9A733E77EB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Coolvetica"/>
              </a:rPr>
              <a:t>Individualizado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Prescripción </a:t>
            </a:r>
            <a:r xmlns:a="http://schemas.openxmlformats.org/drawingml/2006/main">
              <a:rPr lang="es" sz="2400" dirty="0">
                <a:latin typeface="Coolvetica"/>
              </a:rPr>
              <a:t>: se </a:t>
            </a:r>
            <a:r xmlns:a="http://schemas.openxmlformats.org/drawingml/2006/main">
              <a:rPr lang="es" sz="2400" dirty="0" err="1">
                <a:latin typeface="Coolvetica"/>
              </a:rPr>
              <a:t>adaptan la frecuencia, </a:t>
            </a:r>
            <a:r xmlns:a="http://schemas.openxmlformats.org/drawingml/2006/main">
              <a:rPr lang="es" sz="2400" dirty="0" err="1">
                <a:latin typeface="Coolvetica"/>
              </a:rPr>
              <a:t>la intensidad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el tipo </a:t>
            </a:r>
            <a:r xmlns:a="http://schemas.openxmlformats.org/drawingml/2006/main">
              <a:rPr lang="es" sz="2400" dirty="0">
                <a:latin typeface="Coolvetica"/>
              </a:rPr>
              <a:t>y la duración.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basado </a:t>
            </a:r>
            <a:r xmlns:a="http://schemas.openxmlformats.org/drawingml/2006/main">
              <a:rPr lang="es" sz="2400" dirty="0">
                <a:latin typeface="Coolvetica"/>
              </a:rPr>
              <a:t>en el </a:t>
            </a:r>
            <a:r xmlns:a="http://schemas.openxmlformats.org/drawingml/2006/main">
              <a:rPr lang="es" sz="2400" dirty="0" err="1">
                <a:latin typeface="Coolvetica"/>
              </a:rPr>
              <a:t>paciente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médico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estabilidad </a:t>
            </a:r>
            <a:r xmlns:a="http://schemas.openxmlformats.org/drawingml/2006/main">
              <a:rPr lang="es" sz="2400" dirty="0">
                <a:latin typeface="Coolvetica"/>
              </a:rPr>
              <a:t>nutricional</a:t>
            </a:r>
            <a:r xmlns:a="http://schemas.openxmlformats.org/drawingml/2006/main">
              <a:rPr lang="es" sz="2400" dirty="0" err="1">
                <a:latin typeface="Coolvetica"/>
              </a:rPr>
              <a:t>​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ingesta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>
                <a:latin typeface="Coolvetica"/>
              </a:rPr>
              <a:t>estado </a:t>
            </a:r>
            <a:r xmlns:a="http://schemas.openxmlformats.org/drawingml/2006/main">
              <a:rPr lang="es" sz="2400" dirty="0" err="1">
                <a:latin typeface="Coolvetica"/>
              </a:rPr>
              <a:t>psicológico</a:t>
            </a: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Coolvetica"/>
              </a:rPr>
              <a:t>Supervisión </a:t>
            </a:r>
            <a:r xmlns:a="http://schemas.openxmlformats.org/drawingml/2006/main">
              <a:rPr lang="es" sz="2400" b="1" dirty="0">
                <a:latin typeface="Coolvetica"/>
              </a:rPr>
              <a:t>estrecha </a:t>
            </a:r>
            <a:r xmlns:a="http://schemas.openxmlformats.org/drawingml/2006/main">
              <a:rPr lang="es" sz="2400" dirty="0">
                <a:latin typeface="Coolvetica"/>
              </a:rPr>
              <a:t>: entrenadores, </a:t>
            </a:r>
            <a:r xmlns:a="http://schemas.openxmlformats.org/drawingml/2006/main">
              <a:rPr lang="es" sz="2400" dirty="0" err="1">
                <a:latin typeface="Coolvetica"/>
              </a:rPr>
              <a:t>terapeutas </a:t>
            </a:r>
            <a:r xmlns:a="http://schemas.openxmlformats.org/drawingml/2006/main">
              <a:rPr lang="es" sz="2400" dirty="0">
                <a:latin typeface="Coolvetica"/>
              </a:rPr>
              <a:t>y personal </a:t>
            </a:r>
            <a:r xmlns:a="http://schemas.openxmlformats.org/drawingml/2006/main">
              <a:rPr lang="es" sz="2400" dirty="0" err="1">
                <a:latin typeface="Coolvetica"/>
              </a:rPr>
              <a:t>médico </a:t>
            </a:r>
            <a:r xmlns:a="http://schemas.openxmlformats.org/drawingml/2006/main">
              <a:rPr lang="es" sz="2400" dirty="0">
                <a:latin typeface="Coolvetica"/>
              </a:rPr>
              <a:t>monitorean los </a:t>
            </a:r>
            <a:r xmlns:a="http://schemas.openxmlformats.org/drawingml/2006/main">
              <a:rPr lang="es" sz="2400" dirty="0" err="1">
                <a:latin typeface="Coolvetica"/>
              </a:rPr>
              <a:t>signos </a:t>
            </a:r>
            <a:r xmlns:a="http://schemas.openxmlformats.org/drawingml/2006/main">
              <a:rPr lang="es" sz="2400" dirty="0">
                <a:latin typeface="Coolvetica"/>
              </a:rPr>
              <a:t>de </a:t>
            </a:r>
            <a:r xmlns:a="http://schemas.openxmlformats.org/drawingml/2006/main">
              <a:rPr lang="es" sz="2400" dirty="0" err="1">
                <a:latin typeface="Coolvetica"/>
              </a:rPr>
              <a:t>sobreentrenamiento </a:t>
            </a:r>
            <a:r xmlns:a="http://schemas.openxmlformats.org/drawingml/2006/main">
              <a:rPr lang="es" sz="2400" dirty="0">
                <a:latin typeface="Coolvetica"/>
              </a:rPr>
              <a:t>, fatiga o </a:t>
            </a:r>
            <a:r xmlns:a="http://schemas.openxmlformats.org/drawingml/2006/main">
              <a:rPr lang="es" sz="2400" dirty="0" err="1">
                <a:latin typeface="Coolvetica"/>
              </a:rPr>
              <a:t>ejercicio compulsivo.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comportamientos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Coolvetica"/>
              </a:rPr>
              <a:t>Integración con el tratamiento </a:t>
            </a:r>
            <a:r xmlns:a="http://schemas.openxmlformats.org/drawingml/2006/main">
              <a:rPr lang="es" sz="2400" dirty="0">
                <a:latin typeface="Coolvetica"/>
              </a:rPr>
              <a:t>: </a:t>
            </a:r>
            <a:r xmlns:a="http://schemas.openxmlformats.org/drawingml/2006/main">
              <a:rPr lang="es" sz="2400" dirty="0" err="1">
                <a:latin typeface="Coolvetica"/>
              </a:rPr>
              <a:t>ejercicio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combinado </a:t>
            </a:r>
            <a:r xmlns:a="http://schemas.openxmlformats.org/drawingml/2006/main">
              <a:rPr lang="es" sz="2400" dirty="0">
                <a:latin typeface="Coolvetica"/>
              </a:rPr>
              <a:t>con </a:t>
            </a:r>
            <a:r xmlns:a="http://schemas.openxmlformats.org/drawingml/2006/main">
              <a:rPr lang="es" sz="2400" dirty="0" err="1">
                <a:latin typeface="Coolvetica"/>
              </a:rPr>
              <a:t>nutrición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rehabilitación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psicoterapia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>
                <a:latin typeface="Coolvetica"/>
              </a:rPr>
              <a:t>seguimiento </a:t>
            </a:r>
            <a:r xmlns:a="http://schemas.openxmlformats.org/drawingml/2006/main">
              <a:rPr lang="es" sz="2400" dirty="0" err="1">
                <a:latin typeface="Coolvetica"/>
              </a:rPr>
              <a:t>médico</a:t>
            </a:r>
          </a:p>
        </p:txBody>
      </p:sp>
    </p:spTree>
    <p:extLst>
      <p:ext uri="{BB962C8B-B14F-4D97-AF65-F5344CB8AC3E}">
        <p14:creationId xmlns:p14="http://schemas.microsoft.com/office/powerpoint/2010/main" val="2358836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D8C71-907B-894A-B5A1-F3978D52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101EAAE1-2D97-CE17-00BE-8E7FF2D7439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2F47EA8-332F-C58D-AA9C-EEC383C8ED0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1EB29E9A-7997-6EE6-8658-CD16A553E6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5E1CDF75-834D-592A-4343-384D91C3D7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A0477D0-2977-2138-D545-C369F9D8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78477"/>
              </p:ext>
            </p:extLst>
          </p:nvPr>
        </p:nvGraphicFramePr>
        <p:xfrm>
          <a:off x="425229" y="321171"/>
          <a:ext cx="9229542" cy="4208993"/>
        </p:xfrm>
        <a:graphic>
          <a:graphicData uri="http://schemas.openxmlformats.org/drawingml/2006/table">
            <a:tbl>
              <a:tblPr/>
              <a:tblGrid>
                <a:gridCol w="2094303">
                  <a:extLst>
                    <a:ext uri="{9D8B030D-6E8A-4147-A177-3AD203B41FA5}">
                      <a16:colId xmlns:a16="http://schemas.microsoft.com/office/drawing/2014/main" val="3107313413"/>
                    </a:ext>
                  </a:extLst>
                </a:gridCol>
                <a:gridCol w="3567620">
                  <a:extLst>
                    <a:ext uri="{9D8B030D-6E8A-4147-A177-3AD203B41FA5}">
                      <a16:colId xmlns:a16="http://schemas.microsoft.com/office/drawing/2014/main" val="1969288644"/>
                    </a:ext>
                  </a:extLst>
                </a:gridCol>
                <a:gridCol w="3567619">
                  <a:extLst>
                    <a:ext uri="{9D8B030D-6E8A-4147-A177-3AD203B41FA5}">
                      <a16:colId xmlns:a16="http://schemas.microsoft.com/office/drawing/2014/main" val="3281381126"/>
                    </a:ext>
                  </a:extLst>
                </a:gridCol>
              </a:tblGrid>
              <a:tr h="537986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Categoría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Prácticas 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seguras/ </a:t>
                      </a: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recomendadas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Arriesgado </a:t>
                      </a: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/ Para </a:t>
                      </a: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evitar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85241"/>
                  </a:ext>
                </a:extLst>
              </a:tr>
              <a:tr h="50357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Frecuencia y duración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Sesiones cortas y moderadas (por ejemplo, 20 a 40 minutos), de 3 a 5 veces por semana según el estado médico.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>
                          <a:latin typeface="Coolvetica"/>
                        </a:rPr>
                        <a:t>Entrenamiento diario excesivo, múltiples sesiones sin descanso, entrenamientos prolongados de alta intensidad.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26455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Intensidad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Intensidad baja a moderada; frecuencia cardíaca y fatiga monitoreadas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>
                          <a:latin typeface="Coolvetica"/>
                        </a:rPr>
                        <a:t>Sesiones de resistencia o fuerza de alta intensidad que superan los límites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795221"/>
                  </a:ext>
                </a:extLst>
              </a:tr>
              <a:tr h="524871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Tipo </a:t>
                      </a: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de </a:t>
                      </a: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ejercicio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Actividades no competitivas y agradables (yoga, natación, caminata, entrenamiento de resistencia ligero)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>
                          <a:latin typeface="Coolvetica"/>
                        </a:rPr>
                        <a:t>Competición de alta presión, ejercicios centrados en el rendimiento o en el peso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476603"/>
                  </a:ext>
                </a:extLst>
              </a:tr>
              <a:tr h="50990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Escucha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Supervisado por personal médico, de nutrición y psicológico; integrar la retroalimentación del atleta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Ejercicio no supervisado o secreto; rutinas “compulsivas” o ritualizadas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67651"/>
                  </a:ext>
                </a:extLst>
              </a:tr>
              <a:tr h="585714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Propósito </a:t>
                      </a: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/ Enfoque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Salud, recuperación funcional, apoyo al estado de ánimo, compromiso social.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Pérdida de peso, quema de calorías, comportamiento compensatorio.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759109"/>
                  </a:ext>
                </a:extLst>
              </a:tr>
              <a:tr h="625358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Progresión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Aumento gradual a medida que mejora el estado nutricional y la fuerza física.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Aumentos repentinos en intensidad, duración o frecuencia sin autorización médica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646478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Señales </a:t>
                      </a:r>
                      <a:r xmlns:a="http://schemas.openxmlformats.org/drawingml/2006/main">
                        <a:rPr lang="es" sz="1400" b="1" dirty="0">
                          <a:latin typeface="Coolvetica"/>
                        </a:rPr>
                        <a:t>para detenerse/ </a:t>
                      </a:r>
                      <a:r xmlns:a="http://schemas.openxmlformats.org/drawingml/2006/main">
                        <a:rPr lang="es" sz="1400" b="1" dirty="0" err="1">
                          <a:latin typeface="Coolvetica"/>
                        </a:rPr>
                        <a:t>reevaluar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Fatiga, mareos, palpitaciones, lesiones, irregularidades menstruales, empeoramiento de los comportamientos relacionados con la disfunción eréctil.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es" sz="1200" dirty="0">
                          <a:latin typeface="Coolvetica"/>
                        </a:rPr>
                        <a:t>Ignorar las señales de advertencia y continuar a pesar de las alertas médicas o psicológicas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63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26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327D2DB9-EC89-B592-BBE5-B1EA8205F8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CDAE67F-DC11-C08A-F088-811F7A749A8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34BC751A-EC25-9218-E2DE-E8D5D1FA637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1A2774A-FE67-6A69-2FF8-BFFADA43F1E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6E528DC-D488-6920-FF11-C66412776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211" y="359958"/>
            <a:ext cx="5925577" cy="220578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0A7950-8CA2-0078-B9FB-442053A21866}"/>
              </a:ext>
            </a:extLst>
          </p:cNvPr>
          <p:cNvSpPr txBox="1"/>
          <p:nvPr/>
        </p:nvSpPr>
        <p:spPr>
          <a:xfrm>
            <a:off x="344202" y="2827169"/>
            <a:ext cx="6163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Disfuncional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ejercicio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 </a:t>
            </a:r>
            <a:r xmlns:a="http://schemas.openxmlformats.org/drawingml/2006/main">
              <a:rPr lang="es" sz="2400" dirty="0">
                <a:latin typeface="Coolvetica"/>
              </a:rPr>
              <a:t>común (5-54%)</a:t>
            </a: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Él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 menudo </a:t>
            </a:r>
            <a:r xmlns:a="http://schemas.openxmlformats.org/drawingml/2006/main">
              <a:rPr lang="es" sz="2400" dirty="0">
                <a:latin typeface="Coolvetica"/>
              </a:rPr>
              <a:t>compulsivo, </a:t>
            </a:r>
            <a:r xmlns:a="http://schemas.openxmlformats.org/drawingml/2006/main">
              <a:rPr lang="es" sz="2400" dirty="0" err="1">
                <a:latin typeface="Coolvetica"/>
              </a:rPr>
              <a:t>excesivo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impulsado por la culpa.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Él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empeora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varios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Resultados </a:t>
            </a:r>
            <a:r xmlns:a="http://schemas.openxmlformats.org/drawingml/2006/main">
              <a:rPr lang="es" sz="2400" dirty="0">
                <a:latin typeface="Coolvetica"/>
              </a:rPr>
              <a:t>: </a:t>
            </a:r>
            <a:r xmlns:a="http://schemas.openxmlformats.org/drawingml/2006/main">
              <a:rPr lang="es" sz="2400" dirty="0" err="1">
                <a:latin typeface="Coolvetica"/>
              </a:rPr>
              <a:t>pérdida de peso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>
                <a:latin typeface="Coolvetica"/>
              </a:rPr>
              <a:t>estancias hospitalarias </a:t>
            </a:r>
            <a:r xmlns:a="http://schemas.openxmlformats.org/drawingml/2006/main">
              <a:rPr lang="es" sz="2400" dirty="0" err="1">
                <a:latin typeface="Coolvetica"/>
              </a:rPr>
              <a:t>más prolongadas , riesgo de recaída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C88748F-A872-2DB9-3291-72B5539AB54D}"/>
              </a:ext>
            </a:extLst>
          </p:cNvPr>
          <p:cNvSpPr txBox="1"/>
          <p:nvPr/>
        </p:nvSpPr>
        <p:spPr>
          <a:xfrm>
            <a:off x="6897401" y="3000107"/>
            <a:ext cx="3382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es" sz="2400" dirty="0" err="1">
                <a:latin typeface="Coolvetica"/>
              </a:rPr>
              <a:t>Supervisado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estructurado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>
                <a:latin typeface="Coolvetica"/>
              </a:rPr>
              <a:t>La terapia </a:t>
            </a:r>
            <a:r xmlns:a="http://schemas.openxmlformats.org/drawingml/2006/main">
              <a:rPr lang="es" sz="2400" dirty="0" err="1">
                <a:latin typeface="Coolvetica"/>
              </a:rPr>
              <a:t>de ejercicios </a:t>
            </a:r>
            <a:r xmlns:a="http://schemas.openxmlformats.org/drawingml/2006/main">
              <a:rPr lang="es" sz="2400" dirty="0" err="1">
                <a:latin typeface="Coolvetica"/>
              </a:rPr>
              <a:t>puede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traer </a:t>
            </a:r>
            <a:r xmlns:a="http://schemas.openxmlformats.org/drawingml/2006/main">
              <a:rPr lang="es" sz="2400" dirty="0">
                <a:latin typeface="Coolvetica"/>
              </a:rPr>
              <a:t>algunos beneficios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8882F462-B2FF-98E1-EF37-DCF88CE25C5D}"/>
              </a:ext>
            </a:extLst>
          </p:cNvPr>
          <p:cNvSpPr/>
          <p:nvPr/>
        </p:nvSpPr>
        <p:spPr>
          <a:xfrm>
            <a:off x="6481602" y="3436828"/>
            <a:ext cx="272853" cy="2497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11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5711-2655-83C6-42DE-F7A8DC080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7C3AD2C3-50F8-73AC-011A-FB9700269C7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D5C88B-F113-3BBA-5507-2E970E17651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D737287-E9A2-98BE-2CBC-627C8BAD80B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48BDA3-57F8-CB45-5DCF-36F44AAF5C1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6B4DE286-CB7D-8813-2522-B92766469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40" y="348583"/>
            <a:ext cx="5367719" cy="183024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FEB513B-F586-0361-9FC1-6BC3020443E9}"/>
              </a:ext>
            </a:extLst>
          </p:cNvPr>
          <p:cNvSpPr txBox="1"/>
          <p:nvPr/>
        </p:nvSpPr>
        <p:spPr>
          <a:xfrm>
            <a:off x="381319" y="2211562"/>
            <a:ext cx="6439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es" sz="1600" dirty="0">
                <a:latin typeface="Coolvetica"/>
              </a:rPr>
              <a:t>El entrenamiento </a:t>
            </a:r>
            <a:r xmlns:a="http://schemas.openxmlformats.org/drawingml/2006/main">
              <a:rPr lang="es" sz="1600" dirty="0" err="1">
                <a:latin typeface="Coolvetica"/>
              </a:rPr>
              <a:t>de resistencia </a:t>
            </a:r>
            <a:r xmlns:a="http://schemas.openxmlformats.org/drawingml/2006/main">
              <a:rPr lang="es" sz="1600" dirty="0" err="1">
                <a:latin typeface="Coolvetica"/>
              </a:rPr>
              <a:t>implica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muscular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contracción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contra </a:t>
            </a:r>
            <a:r xmlns:a="http://schemas.openxmlformats.org/drawingml/2006/main">
              <a:rPr lang="es" sz="1600" dirty="0">
                <a:latin typeface="Coolvetica"/>
              </a:rPr>
              <a:t>una </a:t>
            </a:r>
            <a:r xmlns:a="http://schemas.openxmlformats.org/drawingml/2006/main">
              <a:rPr lang="es" sz="1600" dirty="0">
                <a:latin typeface="Coolvetica"/>
              </a:rPr>
              <a:t>carga </a:t>
            </a:r>
            <a:r xmlns:a="http://schemas.openxmlformats.org/drawingml/2006/main">
              <a:rPr lang="es" sz="1600" dirty="0" err="1">
                <a:latin typeface="Coolvetica"/>
              </a:rPr>
              <a:t>externa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es" sz="1600" dirty="0">
                <a:latin typeface="Coolvetica"/>
              </a:rPr>
              <a:t>La RT </a:t>
            </a:r>
            <a:r xmlns:a="http://schemas.openxmlformats.org/drawingml/2006/main">
              <a:rPr lang="es" sz="1600" dirty="0" err="1">
                <a:latin typeface="Coolvetica"/>
              </a:rPr>
              <a:t>es </a:t>
            </a:r>
            <a:r xmlns:a="http://schemas.openxmlformats.org/drawingml/2006/main">
              <a:rPr lang="es" sz="1600" dirty="0">
                <a:latin typeface="Coolvetica"/>
              </a:rPr>
              <a:t>más </a:t>
            </a:r>
            <a:r xmlns:a="http://schemas.openxmlformats.org/drawingml/2006/main">
              <a:rPr lang="es" sz="1600" dirty="0" err="1">
                <a:latin typeface="Coolvetica"/>
              </a:rPr>
              <a:t>efectiva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que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aerobio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Ejercicio </a:t>
            </a:r>
            <a:r xmlns:a="http://schemas.openxmlformats.org/drawingml/2006/main">
              <a:rPr lang="es" sz="1600" dirty="0">
                <a:latin typeface="Coolvetica"/>
              </a:rPr>
              <a:t>para </a:t>
            </a:r>
            <a:r xmlns:a="http://schemas.openxmlformats.org/drawingml/2006/main">
              <a:rPr lang="es" sz="1600" dirty="0" err="1">
                <a:latin typeface="Coolvetica"/>
              </a:rPr>
              <a:t>mejorar </a:t>
            </a:r>
            <a:r xmlns:a="http://schemas.openxmlformats.org/drawingml/2006/main">
              <a:rPr lang="es" sz="1600" dirty="0" err="1">
                <a:latin typeface="Coolvetica"/>
              </a:rPr>
              <a:t>la composición </a:t>
            </a:r>
            <a:r xmlns:a="http://schemas.openxmlformats.org/drawingml/2006/main">
              <a:rPr lang="es" sz="1600" dirty="0">
                <a:latin typeface="Coolvetica"/>
              </a:rPr>
              <a:t>corporal </a:t>
            </a:r>
            <a:r xmlns:a="http://schemas.openxmlformats.org/drawingml/2006/main">
              <a:rPr lang="es" sz="1600" dirty="0">
                <a:latin typeface="Coolvetica"/>
              </a:rPr>
              <a:t>, </a:t>
            </a:r>
            <a:r xmlns:a="http://schemas.openxmlformats.org/drawingml/2006/main">
              <a:rPr lang="es" sz="1600" dirty="0" err="1">
                <a:latin typeface="Coolvetica"/>
              </a:rPr>
              <a:t>la fuerza y </a:t>
            </a:r>
            <a:r xmlns:a="http://schemas.openxmlformats.org/drawingml/2006/main">
              <a:rPr lang="es" sz="1600" dirty="0" err="1">
                <a:latin typeface="Coolvetica"/>
              </a:rPr>
              <a:t>los minerales </a:t>
            </a:r>
            <a:r xmlns:a="http://schemas.openxmlformats.org/drawingml/2006/main">
              <a:rPr lang="es" sz="1600" dirty="0">
                <a:latin typeface="Coolvetica"/>
              </a:rPr>
              <a:t>óseos .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densidad </a:t>
            </a:r>
            <a:r xmlns:a="http://schemas.openxmlformats.org/drawingml/2006/main">
              <a:rPr lang="es" sz="1600" dirty="0">
                <a:latin typeface="Coolvetica"/>
              </a:rPr>
              <a:t>y masa muscular, </a:t>
            </a:r>
            <a:r xmlns:a="http://schemas.openxmlformats.org/drawingml/2006/main">
              <a:rPr lang="es" sz="1600" dirty="0" err="1">
                <a:latin typeface="Coolvetica"/>
              </a:rPr>
              <a:t>y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también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contribuye </a:t>
            </a:r>
            <a:r xmlns:a="http://schemas.openxmlformats.org/drawingml/2006/main">
              <a:rPr lang="es" sz="1600" dirty="0">
                <a:latin typeface="Coolvetica"/>
              </a:rPr>
              <a:t>a </a:t>
            </a:r>
            <a:r xmlns:a="http://schemas.openxmlformats.org/drawingml/2006/main">
              <a:rPr lang="es" sz="1600" dirty="0" err="1">
                <a:latin typeface="Coolvetica"/>
              </a:rPr>
              <a:t>mejorar</a:t>
            </a:r>
            <a:r xmlns:a="http://schemas.openxmlformats.org/drawingml/2006/main">
              <a:rPr lang="es" sz="1600" dirty="0">
                <a:latin typeface="Coolvetica"/>
              </a:rPr>
              <a:t> salud </a:t>
            </a:r>
            <a:r xmlns:a="http://schemas.openxmlformats.org/drawingml/2006/main">
              <a:rPr lang="es" sz="1600" dirty="0" err="1">
                <a:latin typeface="Coolvetica"/>
              </a:rPr>
              <a:t>mental </a:t>
            </a:r>
            <a:r xmlns:a="http://schemas.openxmlformats.org/drawingml/2006/main">
              <a:rPr lang="es" sz="1600" dirty="0">
                <a:latin typeface="Coolvetica"/>
              </a:rPr>
              <a:t>y </a:t>
            </a:r>
            <a:r xmlns:a="http://schemas.openxmlformats.org/drawingml/2006/main">
              <a:rPr lang="es" sz="1600" dirty="0" err="1">
                <a:latin typeface="Coolvetica"/>
              </a:rPr>
              <a:t>calidad </a:t>
            </a:r>
            <a:r xmlns:a="http://schemas.openxmlformats.org/drawingml/2006/main">
              <a:rPr lang="es" sz="1600" dirty="0">
                <a:latin typeface="Coolvetica"/>
              </a:rPr>
              <a:t>de vida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es" sz="1600" dirty="0">
                <a:latin typeface="Coolvetica"/>
              </a:rPr>
              <a:t>La carga </a:t>
            </a:r>
            <a:r xmlns:a="http://schemas.openxmlformats.org/drawingml/2006/main">
              <a:rPr lang="es" sz="1600" dirty="0">
                <a:latin typeface="Coolvetica"/>
              </a:rPr>
              <a:t>de alta </a:t>
            </a:r>
            <a:r xmlns:a="http://schemas.openxmlformats.org/drawingml/2006/main">
              <a:rPr lang="es" sz="1600" dirty="0" err="1">
                <a:latin typeface="Coolvetica"/>
              </a:rPr>
              <a:t>intensidad </a:t>
            </a:r>
            <a:r xmlns:a="http://schemas.openxmlformats.org/drawingml/2006/main">
              <a:rPr lang="es" sz="1600" dirty="0" err="1">
                <a:latin typeface="Coolvetica"/>
              </a:rPr>
              <a:t>es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generalmente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bien tolerado </a:t>
            </a:r>
            <a:r xmlns:a="http://schemas.openxmlformats.org/drawingml/2006/main">
              <a:rPr lang="es" sz="1600" dirty="0">
                <a:latin typeface="Coolvetica"/>
              </a:rPr>
              <a:t>e </a:t>
            </a:r>
            <a:r xmlns:a="http://schemas.openxmlformats.org/drawingml/2006/main">
              <a:rPr lang="es" sz="1600" dirty="0" err="1">
                <a:latin typeface="Coolvetica"/>
              </a:rPr>
              <a:t>influencias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positivamente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cómo</a:t>
            </a:r>
            <a:r xmlns:a="http://schemas.openxmlformats.org/drawingml/2006/main">
              <a:rPr lang="es" sz="1600" dirty="0">
                <a:latin typeface="Coolvetica"/>
              </a:rPr>
              <a:t> </a:t>
            </a:r>
            <a:r xmlns:a="http://schemas.openxmlformats.org/drawingml/2006/main">
              <a:rPr lang="es" sz="1600" dirty="0" err="1">
                <a:latin typeface="Coolvetica"/>
              </a:rPr>
              <a:t>Las personas </a:t>
            </a:r>
            <a:r xmlns:a="http://schemas.openxmlformats.org/drawingml/2006/main">
              <a:rPr lang="es" sz="1600" dirty="0">
                <a:latin typeface="Coolvetica"/>
              </a:rPr>
              <a:t>con trastorno alimentario </a:t>
            </a:r>
            <a:r xmlns:a="http://schemas.openxmlformats.org/drawingml/2006/main">
              <a:rPr lang="es" sz="1600" dirty="0" err="1">
                <a:latin typeface="Coolvetica"/>
              </a:rPr>
              <a:t>se acercan </a:t>
            </a:r>
            <a:r xmlns:a="http://schemas.openxmlformats.org/drawingml/2006/main">
              <a:rPr lang="es" sz="1600" dirty="0">
                <a:latin typeface="Coolvetica"/>
              </a:rPr>
              <a:t>al </a:t>
            </a:r>
            <a:r xmlns:a="http://schemas.openxmlformats.org/drawingml/2006/main">
              <a:rPr lang="es" sz="1600" dirty="0" err="1">
                <a:latin typeface="Coolvetica"/>
              </a:rPr>
              <a:t>ejercicio</a:t>
            </a:r>
            <a:endParaRPr xmlns:a="http://schemas.openxmlformats.org/drawingml/2006/main" lang="it-IT" sz="1600" dirty="0">
              <a:latin typeface="Coolvetica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C01840-F5CB-53E2-AAF8-FD9C2CF5EB66}"/>
              </a:ext>
            </a:extLst>
          </p:cNvPr>
          <p:cNvSpPr txBox="1"/>
          <p:nvPr/>
        </p:nvSpPr>
        <p:spPr>
          <a:xfrm>
            <a:off x="7528304" y="2582840"/>
            <a:ext cx="23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es" dirty="0">
                <a:latin typeface="Coolvetica"/>
              </a:rPr>
              <a:t>RT </a:t>
            </a:r>
            <a:r xmlns:a="http://schemas.openxmlformats.org/drawingml/2006/main">
              <a:rPr lang="es" dirty="0" err="1">
                <a:latin typeface="Coolvetica"/>
              </a:rPr>
              <a:t>podría</a:t>
            </a:r>
            <a:r xmlns:a="http://schemas.openxmlformats.org/drawingml/2006/main">
              <a:rPr lang="es" dirty="0">
                <a:latin typeface="Coolvetica"/>
              </a:rPr>
              <a:t> </a:t>
            </a:r>
            <a:r xmlns:a="http://schemas.openxmlformats.org/drawingml/2006/main">
              <a:rPr lang="es" dirty="0" err="1">
                <a:latin typeface="Coolvetica"/>
              </a:rPr>
              <a:t>representan </a:t>
            </a:r>
            <a:r xmlns:a="http://schemas.openxmlformats.org/drawingml/2006/main">
              <a:rPr lang="es" dirty="0">
                <a:latin typeface="Coolvetica"/>
              </a:rPr>
              <a:t>un tratamiento </a:t>
            </a:r>
            <a:r xmlns:a="http://schemas.openxmlformats.org/drawingml/2006/main">
              <a:rPr lang="es" dirty="0" err="1">
                <a:latin typeface="Coolvetica"/>
              </a:rPr>
              <a:t>prometedor </a:t>
            </a:r>
            <a:r xmlns:a="http://schemas.openxmlformats.org/drawingml/2006/main">
              <a:rPr lang="es" dirty="0">
                <a:latin typeface="Coolvetica"/>
              </a:rPr>
              <a:t>y pueden </a:t>
            </a:r>
            <a:r xmlns:a="http://schemas.openxmlformats.org/drawingml/2006/main">
              <a:rPr lang="es" dirty="0" err="1">
                <a:latin typeface="Coolvetica"/>
              </a:rPr>
              <a:t>integrarse </a:t>
            </a:r>
            <a:r xmlns:a="http://schemas.openxmlformats.org/drawingml/2006/main">
              <a:rPr lang="es" dirty="0">
                <a:latin typeface="Coolvetica"/>
              </a:rPr>
              <a:t>en </a:t>
            </a:r>
            <a:r xmlns:a="http://schemas.openxmlformats.org/drawingml/2006/main">
              <a:rPr lang="es" dirty="0">
                <a:latin typeface="Coolvetica"/>
              </a:rPr>
              <a:t>un plan de tratamiento multidisciplinario</a:t>
            </a:r>
            <a:endParaRPr xmlns:a="http://schemas.openxmlformats.org/drawingml/2006/main" lang="it-IT" dirty="0">
              <a:latin typeface="Coolvetica"/>
            </a:endParaRPr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AC6BB0F-81EB-C7B6-A7B9-75F55D70DEF3}"/>
              </a:ext>
            </a:extLst>
          </p:cNvPr>
          <p:cNvSpPr/>
          <p:nvPr/>
        </p:nvSpPr>
        <p:spPr>
          <a:xfrm>
            <a:off x="6820931" y="2993542"/>
            <a:ext cx="565629" cy="2610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circolare a sinistra 9">
            <a:extLst>
              <a:ext uri="{FF2B5EF4-FFF2-40B4-BE49-F238E27FC236}">
                <a16:creationId xmlns:a16="http://schemas.microsoft.com/office/drawing/2014/main" id="{52F46155-A5BE-5EB8-9623-D48306E0856B}"/>
              </a:ext>
            </a:extLst>
          </p:cNvPr>
          <p:cNvSpPr/>
          <p:nvPr/>
        </p:nvSpPr>
        <p:spPr>
          <a:xfrm>
            <a:off x="6351037" y="3679020"/>
            <a:ext cx="687153" cy="91440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A962BAD-B7E8-C91F-B7A7-D34636B899D4}"/>
              </a:ext>
            </a:extLst>
          </p:cNvPr>
          <p:cNvSpPr txBox="1"/>
          <p:nvPr/>
        </p:nvSpPr>
        <p:spPr>
          <a:xfrm>
            <a:off x="1600200" y="4214484"/>
            <a:ext cx="48537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es" sz="1600" dirty="0">
                <a:latin typeface="Coolvetica"/>
                <a:sym typeface="Wingdings" pitchFamily="2" charset="2"/>
              </a:rPr>
              <a:t>Construyendo </a:t>
            </a:r>
            <a:r xmlns:a="http://schemas.openxmlformats.org/drawingml/2006/main">
              <a:rPr lang="es" sz="1600" dirty="0" err="1">
                <a:latin typeface="Coolvetica"/>
                <a:sym typeface="Wingdings" pitchFamily="2" charset="2"/>
              </a:rPr>
              <a:t>fuerza</a:t>
            </a:r>
            <a:r xmlns:a="http://schemas.openxmlformats.org/drawingml/2006/main">
              <a:rPr lang="es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es" sz="1600" dirty="0" err="1">
                <a:latin typeface="Coolvetica"/>
                <a:sym typeface="Wingdings" pitchFamily="2" charset="2"/>
              </a:rPr>
              <a:t>tiene</a:t>
            </a:r>
            <a:r xmlns:a="http://schemas.openxmlformats.org/drawingml/2006/main">
              <a:rPr lang="es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es" sz="1600" dirty="0" err="1">
                <a:latin typeface="Coolvetica"/>
                <a:sym typeface="Wingdings" pitchFamily="2" charset="2"/>
              </a:rPr>
              <a:t>estado</a:t>
            </a:r>
            <a:r xmlns:a="http://schemas.openxmlformats.org/drawingml/2006/main">
              <a:rPr lang="es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es" sz="1600" dirty="0" err="1">
                <a:latin typeface="Coolvetica"/>
                <a:sym typeface="Wingdings" pitchFamily="2" charset="2"/>
              </a:rPr>
              <a:t>reportado</a:t>
            </a:r>
            <a:r xmlns:a="http://schemas.openxmlformats.org/drawingml/2006/main">
              <a:rPr lang="es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es" sz="1600" dirty="0">
                <a:latin typeface="Coolvetica"/>
              </a:rPr>
              <a:t>como un motivador empoderador que desvía el enfoque de la pérdida de peso</a:t>
            </a:r>
            <a:endParaRPr xmlns:a="http://schemas.openxmlformats.org/drawingml/2006/main" lang="it-IT" sz="1600" dirty="0">
              <a:latin typeface="Coolvetica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968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994D3-C922-2411-A6F7-A7EE1F60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699473F2-6BD3-F089-D066-EC27323387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09A565A-C033-1824-19DF-FA83A31714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78E676-315E-B813-036F-D1919E561C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C585BC3-7196-3F7E-DAE8-AC4298FB5E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0FBD42E0-89EC-6107-F9B7-CC367AADD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39" y="392273"/>
            <a:ext cx="5335188" cy="185391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AAF1E5-F2BB-805B-5531-0EE2BC5ABB78}"/>
              </a:ext>
            </a:extLst>
          </p:cNvPr>
          <p:cNvSpPr txBox="1"/>
          <p:nvPr/>
        </p:nvSpPr>
        <p:spPr>
          <a:xfrm>
            <a:off x="951470" y="2537785"/>
            <a:ext cx="84512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es" sz="2000" dirty="0">
                <a:latin typeface="Helvetica" pitchFamily="2" charset="0"/>
              </a:rPr>
              <a:t>Se ha demostrado que el entrenamiento de fuerza y la resistencia de alta intensidad en pacientes con AN, en asociación con la Terapia Básica de Conciencia Corporal (BBAT), el masaje de cuerpo completo y la instrucción de relajación, mejoran </a:t>
            </a:r>
            <a:r xmlns:a="http://schemas.openxmlformats.org/drawingml/2006/main">
              <a:rPr lang="es" sz="2000" dirty="0" err="1">
                <a:latin typeface="Helvetica" pitchFamily="2" charset="0"/>
              </a:rPr>
              <a:t>la conducta alimentaria.</a:t>
            </a:r>
            <a:endParaRPr xmlns:a="http://schemas.openxmlformats.org/drawingml/2006/main" lang="en-GB" sz="2000" dirty="0">
              <a:latin typeface="Helvetica" pitchFamily="2" charset="0"/>
            </a:endParaRPr>
          </a:p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es" sz="2000" dirty="0">
                <a:latin typeface="Helvetica" pitchFamily="2" charset="0"/>
              </a:rPr>
              <a:t>BBAT mejora la actitud hacia el cuerpo, mientras que el masaje de cuerpo completo y la instrucción de relajación mejoran el estado de ánimo y reducen la ansiedad.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95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3AC3-8C57-E6F8-A34B-B2867207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DD59C80-AC1F-7DD0-6203-5B62D7F9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3" y="432406"/>
            <a:ext cx="4127016" cy="1870544"/>
          </a:xfrm>
          <a:prstGeom prst="rect">
            <a:avLst/>
          </a:prstGeo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39EBAD42-F3C1-C085-36D3-9268321CA3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F28B488-AAFD-B3AE-B752-6DE48A19FD5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69930CE6-0875-5893-B831-27D43845741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90632A9B-4E4D-18CE-507E-240BE411969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BBA6DD-139A-3669-B4E9-D245F1B1A6D2}"/>
              </a:ext>
            </a:extLst>
          </p:cNvPr>
          <p:cNvSpPr txBox="1"/>
          <p:nvPr/>
        </p:nvSpPr>
        <p:spPr>
          <a:xfrm>
            <a:off x="3981545" y="612606"/>
            <a:ext cx="5977557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ctr">
              <a:spcAft>
                <a:spcPts val="600"/>
              </a:spcAft>
            </a:pPr>
            <a:r xmlns:a="http://schemas.openxmlformats.org/drawingml/2006/main">
              <a:rPr lang="es" sz="2000" b="1" dirty="0">
                <a:latin typeface="Helvetica" pitchFamily="2" charset="0"/>
              </a:rPr>
              <a:t>11 </a:t>
            </a:r>
            <a:r xmlns:a="http://schemas.openxmlformats.org/drawingml/2006/main">
              <a:rPr lang="es" sz="2000" b="1" dirty="0" err="1">
                <a:latin typeface="Helvetica" pitchFamily="2" charset="0"/>
              </a:rPr>
              <a:t>principios fundamentales</a:t>
            </a:r>
            <a:endParaRPr xmlns:a="http://schemas.openxmlformats.org/drawingml/2006/main" lang="it-IT" sz="2000" b="1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 err="1">
                <a:latin typeface="Helvetica" pitchFamily="2" charset="0"/>
              </a:rPr>
              <a:t>Enfoque 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de equipo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: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multidisciplinario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personalizado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y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cercano.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monitoreado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Médico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seguridad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Dirección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>
                <a:latin typeface="Helvetica" pitchFamily="2" charset="0"/>
              </a:rPr>
              <a:t>riesgos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fisiológicos </a:t>
            </a:r>
            <a:r xmlns:a="http://schemas.openxmlformats.org/drawingml/2006/main">
              <a:rPr lang="es" sz="1600" dirty="0">
                <a:latin typeface="Helvetica" pitchFamily="2" charset="0"/>
              </a:rPr>
              <a:t>y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psicológicos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Detección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Detectar </a:t>
            </a:r>
            <a:r xmlns:a="http://schemas.openxmlformats.org/drawingml/2006/main">
              <a:rPr lang="es" sz="1600" dirty="0">
                <a:latin typeface="Helvetica" pitchFamily="2" charset="0"/>
              </a:rPr>
              <a:t>comportamientos compulsivos/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excesivos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>
                <a:latin typeface="Helvetica" pitchFamily="2" charset="0"/>
              </a:rPr>
              <a:t>patrones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de ejercicio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Escrito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contrato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Reglas, objetivos,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expectativas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compartido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con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el paciente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Psicoeducación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Reformar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creencias </a:t>
            </a:r>
            <a:r xmlns:a="http://schemas.openxmlformats.org/drawingml/2006/main">
              <a:rPr lang="es" sz="1600" dirty="0">
                <a:latin typeface="Helvetica" pitchFamily="2" charset="0"/>
              </a:rPr>
              <a:t>, apoyo a la TCC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 err="1">
                <a:latin typeface="Helvetica" pitchFamily="2" charset="0"/>
              </a:rPr>
              <a:t>Refuerzo 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positivo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: vincular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el ejercicio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con el cumplimiento del tratamiento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Gradual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Programa </a:t>
            </a:r>
            <a:r xmlns:a="http://schemas.openxmlformats.org/drawingml/2006/main">
              <a:rPr lang="es" sz="1600" dirty="0">
                <a:latin typeface="Helvetica" pitchFamily="2" charset="0"/>
              </a:rPr>
              <a:t>: comience poco a poco y avance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progresivamente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Leve → moderado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Comience con baja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intensidad </a:t>
            </a:r>
            <a:r xmlns:a="http://schemas.openxmlformats.org/drawingml/2006/main">
              <a:rPr lang="es" sz="1600" dirty="0">
                <a:latin typeface="Helvetica" pitchFamily="2" charset="0"/>
              </a:rPr>
              <a:t>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gradual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aumentar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A medida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>
                <a:latin typeface="Helvetica" pitchFamily="2" charset="0"/>
              </a:rPr>
              <a:t>modo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Resistencia </a:t>
            </a:r>
            <a:r xmlns:a="http://schemas.openxmlformats.org/drawingml/2006/main">
              <a:rPr lang="es" sz="1600" dirty="0">
                <a:latin typeface="Helvetica" pitchFamily="2" charset="0"/>
              </a:rPr>
              <a:t>(AN),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Aeróbico </a:t>
            </a:r>
            <a:r xmlns:a="http://schemas.openxmlformats.org/drawingml/2006/main">
              <a:rPr lang="es" sz="1600" dirty="0">
                <a:latin typeface="Helvetica" pitchFamily="2" charset="0"/>
              </a:rPr>
              <a:t>(BN)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b="1" dirty="0" err="1">
                <a:latin typeface="Helvetica" pitchFamily="2" charset="0"/>
              </a:rPr>
              <a:t>Nutrición </a:t>
            </a:r>
            <a:r xmlns:a="http://schemas.openxmlformats.org/drawingml/2006/main">
              <a:rPr lang="es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Dietista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esencial </a:t>
            </a:r>
            <a:r xmlns:a="http://schemas.openxmlformats.org/drawingml/2006/main">
              <a:rPr lang="es" sz="1600" dirty="0">
                <a:latin typeface="Helvetica" pitchFamily="2" charset="0"/>
              </a:rPr>
              <a:t>;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asegurar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estabilización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antes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ejercicio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es" sz="1600" b="1" dirty="0">
                <a:latin typeface="Helvetica" pitchFamily="2" charset="0"/>
              </a:rPr>
              <a:t>Informe </a:t>
            </a:r>
            <a:r xmlns:a="http://schemas.openxmlformats.org/drawingml/2006/main">
              <a:rPr lang="es" sz="1600" dirty="0">
                <a:latin typeface="Helvetica" pitchFamily="2" charset="0"/>
              </a:rPr>
              <a:t>final –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Debate</a:t>
            </a:r>
            <a:r xmlns:a="http://schemas.openxmlformats.org/drawingml/2006/main">
              <a:rPr lang="es" sz="1600" dirty="0">
                <a:latin typeface="Helvetica" pitchFamily="2" charset="0"/>
              </a:rPr>
              <a:t>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sensaciones </a:t>
            </a:r>
            <a:r xmlns:a="http://schemas.openxmlformats.org/drawingml/2006/main">
              <a:rPr lang="es" sz="1600" dirty="0">
                <a:latin typeface="Helvetica" pitchFamily="2" charset="0"/>
              </a:rPr>
              <a:t>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emociones </a:t>
            </a:r>
            <a:r xmlns:a="http://schemas.openxmlformats.org/drawingml/2006/main">
              <a:rPr lang="es" sz="1600" dirty="0">
                <a:latin typeface="Helvetica" pitchFamily="2" charset="0"/>
              </a:rPr>
              <a:t>, </a:t>
            </a:r>
            <a:r xmlns:a="http://schemas.openxmlformats.org/drawingml/2006/main">
              <a:rPr lang="es" sz="1600" dirty="0" err="1">
                <a:latin typeface="Helvetica" pitchFamily="2" charset="0"/>
              </a:rPr>
              <a:t>pensamientos </a:t>
            </a:r>
            <a:r xmlns:a="http://schemas.openxmlformats.org/drawingml/2006/main">
              <a:rPr lang="es" sz="1600" dirty="0">
                <a:latin typeface="Helvetica" pitchFamily="2" charset="0"/>
              </a:rPr>
              <a:t>después de las sesiones</a:t>
            </a:r>
          </a:p>
        </p:txBody>
      </p:sp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EB9764B8-D988-AE46-8694-E225940F8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0" y="2519050"/>
            <a:ext cx="2982207" cy="198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993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FD95A14B-B2ED-1841-87A6-3514E651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6A8469-369D-308B-2945-0B6E63683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226080"/>
            <a:ext cx="9071641" cy="946440"/>
          </a:xfrm>
        </p:spPr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Multidisciplinario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Enfoque </a:t>
            </a:r>
            <a:r xmlns:a="http://schemas.openxmlformats.org/drawingml/2006/main">
              <a:rPr lang="es" sz="4000" dirty="0">
                <a:latin typeface="Coolvetica"/>
              </a:rPr>
              <a:t>en equipos deportivos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DC1B550E-560A-F623-38B9-CB012E0E5A7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D585618-35E7-2C56-C27E-A05D45500F0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629A0DA-C260-BF64-B04F-204D0928E4C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16038CEF-CEEE-BF42-96A8-8E4C47084E9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D49D37-E3B5-8312-E7A3-B2B889CFA243}"/>
              </a:ext>
            </a:extLst>
          </p:cNvPr>
          <p:cNvSpPr txBox="1"/>
          <p:nvPr/>
        </p:nvSpPr>
        <p:spPr>
          <a:xfrm>
            <a:off x="503999" y="1154012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Helvetica" pitchFamily="2" charset="0"/>
              </a:rPr>
              <a:t>Profesionales </a:t>
            </a:r>
            <a:r xmlns:a="http://schemas.openxmlformats.org/drawingml/2006/main">
              <a:rPr lang="es" sz="2400" b="1" dirty="0">
                <a:latin typeface="Helvetica" pitchFamily="2" charset="0"/>
              </a:rPr>
              <a:t>clave :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médico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deportivo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dietista </a:t>
            </a:r>
            <a:r xmlns:a="http://schemas.openxmlformats.org/drawingml/2006/main">
              <a:rPr lang="es" sz="2400" dirty="0">
                <a:latin typeface="Helvetica" pitchFamily="2" charset="0"/>
              </a:rPr>
              <a:t>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psicólogo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/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psiquiatra </a:t>
            </a:r>
            <a:r xmlns:a="http://schemas.openxmlformats.org/drawingml/2006/main">
              <a:rPr lang="es" sz="2400" dirty="0">
                <a:latin typeface="Helvetica" pitchFamily="2" charset="0"/>
              </a:rPr>
              <a:t>, entrenador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Helvetica" pitchFamily="2" charset="0"/>
              </a:rPr>
              <a:t>Comunicación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informes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estructurados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confidenciales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discusiones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acerca de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salud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del atleta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Helvetica" pitchFamily="2" charset="0"/>
              </a:rPr>
              <a:t>Educación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sesiones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 concientización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para el personal y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los compañeros de equipo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sobre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señales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comportamiento temprano.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intervención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Helvetica" pitchFamily="2" charset="0"/>
              </a:rPr>
              <a:t>Cultura de apoyo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centrarse en la salud del rendimiento,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no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solo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estética </a:t>
            </a:r>
            <a:endParaRPr xmlns:a="http://schemas.openxmlformats.org/drawingml/2006/main" lang="it-IT" sz="2400" dirty="0">
              <a:latin typeface="Helvetica" pitchFamily="2" charset="0"/>
            </a:endParaRPr>
            <a:r xmlns:a="http://schemas.openxmlformats.org/drawingml/2006/main">
              <a:rPr lang="es" sz="2400" dirty="0">
                <a:latin typeface="Helvetica" pitchFamily="2" charset="0"/>
              </a:rPr>
              <a:t>corporal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51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road map Images - Free Download on Freepik">
            <a:extLst>
              <a:ext uri="{FF2B5EF4-FFF2-40B4-BE49-F238E27FC236}">
                <a16:creationId xmlns:a16="http://schemas.microsoft.com/office/drawing/2014/main" id="{B8D4ADCF-AF1E-84E3-6724-0C3B070CA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70" y="684208"/>
            <a:ext cx="7048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DB9BB302-B9F1-FF1B-0AA6-15E97427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Objetivos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es" sz="4000" dirty="0">
                <a:latin typeface="Coolvetica"/>
              </a:rPr>
              <a:t>de aprendizaje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9E5AEA-55BE-1FA5-9F71-F2C319A2D5E0}"/>
              </a:ext>
            </a:extLst>
          </p:cNvPr>
          <p:cNvSpPr txBox="1"/>
          <p:nvPr/>
        </p:nvSpPr>
        <p:spPr>
          <a:xfrm>
            <a:off x="504000" y="1184122"/>
            <a:ext cx="7798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Identificar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Signos </a:t>
            </a:r>
            <a:r xmlns:a="http://schemas.openxmlformats.org/drawingml/2006/main">
              <a:rPr lang="es" sz="2400" dirty="0">
                <a:latin typeface="Coolvetica"/>
              </a:rPr>
              <a:t>clínicos </a:t>
            </a:r>
            <a:r xmlns:a="http://schemas.openxmlformats.org/drawingml/2006/main">
              <a:rPr lang="es" sz="2400" dirty="0" err="1">
                <a:latin typeface="Coolvetica"/>
              </a:rPr>
              <a:t>tempranos de alerta </a:t>
            </a:r>
            <a:r xmlns:a="http://schemas.openxmlformats.org/drawingml/2006/main">
              <a:rPr lang="es" sz="2400" dirty="0">
                <a:latin typeface="Coolvetica"/>
              </a:rPr>
              <a:t>de trastornos </a:t>
            </a:r>
            <a:r xmlns:a="http://schemas.openxmlformats.org/drawingml/2006/main">
              <a:rPr lang="es" sz="2400" dirty="0" err="1">
                <a:latin typeface="Coolvetica"/>
              </a:rPr>
              <a:t>alimentarios </a:t>
            </a:r>
            <a:r xmlns:a="http://schemas.openxmlformats.org/drawingml/2006/main">
              <a:rPr lang="es" sz="2400" dirty="0">
                <a:latin typeface="Coolvetica"/>
              </a:rPr>
              <a:t>( </a:t>
            </a:r>
            <a:r xmlns:a="http://schemas.openxmlformats.org/drawingml/2006/main">
              <a:rPr lang="es" sz="2400" dirty="0" err="1">
                <a:latin typeface="Coolvetica"/>
              </a:rPr>
              <a:t>TCA </a:t>
            </a:r>
            <a:r xmlns:a="http://schemas.openxmlformats.org/drawingml/2006/main">
              <a:rPr lang="es" sz="2400" dirty="0">
                <a:latin typeface="Coolvetica"/>
              </a:rPr>
              <a:t>) en </a:t>
            </a:r>
            <a:r xmlns:a="http://schemas.openxmlformats.org/drawingml/2006/main">
              <a:rPr lang="es" sz="2400" dirty="0" err="1">
                <a:latin typeface="Coolvetica"/>
              </a:rPr>
              <a:t>deportistas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Entender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actual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Recomendaciones sobre </a:t>
            </a:r>
            <a:r xmlns:a="http://schemas.openxmlformats.org/drawingml/2006/main">
              <a:rPr lang="es" sz="2400" dirty="0">
                <a:latin typeface="Coolvetica"/>
              </a:rPr>
              <a:t>actividad </a:t>
            </a:r>
            <a:r xmlns:a="http://schemas.openxmlformats.org/drawingml/2006/main">
              <a:rPr lang="es" sz="2400" dirty="0" err="1">
                <a:latin typeface="Coolvetica"/>
              </a:rPr>
              <a:t>física </a:t>
            </a:r>
            <a:r xmlns:a="http://schemas.openxmlformats.org/drawingml/2006/main">
              <a:rPr lang="es" sz="2400" dirty="0">
                <a:latin typeface="Coolvetica"/>
              </a:rPr>
              <a:t>segura en </a:t>
            </a:r>
            <a:r xmlns:a="http://schemas.openxmlformats.org/drawingml/2006/main">
              <a:rPr lang="es" sz="2400" dirty="0" err="1">
                <a:latin typeface="Coolvetica"/>
              </a:rPr>
              <a:t>deportistas </a:t>
            </a:r>
            <a:r xmlns:a="http://schemas.openxmlformats.org/drawingml/2006/main">
              <a:rPr lang="es" sz="2400" dirty="0">
                <a:latin typeface="Coolvetica"/>
              </a:rPr>
              <a:t>con </a:t>
            </a:r>
            <a:r xmlns:a="http://schemas.openxmlformats.org/drawingml/2006/main">
              <a:rPr lang="es" sz="2400" dirty="0" err="1">
                <a:latin typeface="Coolvetica"/>
              </a:rPr>
              <a:t>TCA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Explorar</a:t>
            </a:r>
            <a:r xmlns:a="http://schemas.openxmlformats.org/drawingml/2006/main">
              <a:rPr lang="es" sz="2400" dirty="0">
                <a:latin typeface="Coolvetica"/>
              </a:rPr>
              <a:t> Estrategias </a:t>
            </a:r>
            <a:r xmlns:a="http://schemas.openxmlformats.org/drawingml/2006/main">
              <a:rPr lang="es" sz="2400" dirty="0" err="1">
                <a:latin typeface="Coolvetica"/>
              </a:rPr>
              <a:t>prácticas </a:t>
            </a:r>
            <a:r xmlns:a="http://schemas.openxmlformats.org/drawingml/2006/main">
              <a:rPr lang="es" sz="2400" dirty="0">
                <a:latin typeface="Coolvetica"/>
              </a:rPr>
              <a:t>para el seguimiento y </a:t>
            </a:r>
            <a:r xmlns:a="http://schemas.openxmlformats.org/drawingml/2006/main">
              <a:rPr lang="es" sz="2400" dirty="0" err="1">
                <a:latin typeface="Coolvetica"/>
              </a:rPr>
              <a:t>apoyo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atletas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dentro de </a:t>
            </a:r>
            <a:r xmlns:a="http://schemas.openxmlformats.org/drawingml/2006/main">
              <a:rPr lang="es" sz="2400" dirty="0">
                <a:latin typeface="Coolvetica"/>
              </a:rPr>
              <a:t>los equipos deportivos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C09A9730-E69F-475B-6610-B753BD71C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44D4EA1-139F-E688-AFFF-57155B6B3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>
                <a:latin typeface="Coolvetica"/>
              </a:rPr>
              <a:t>Herramientas y estrategias </a:t>
            </a:r>
            <a:r xmlns:a="http://schemas.openxmlformats.org/drawingml/2006/main">
              <a:rPr lang="es" sz="4000" dirty="0" err="1">
                <a:latin typeface="Coolvetica"/>
              </a:rPr>
              <a:t>emergentes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F806916-6583-4166-66D5-7F0B9B071D0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211BA6B-52BC-CB58-0EBE-4852880663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35DAFA2-6B2E-1768-5A81-ECB5FE1AE6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60729CB-07EA-A9FD-B372-0FC7C1E9CF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8570E5-08F0-C6DE-9779-D701F22B3364}"/>
              </a:ext>
            </a:extLst>
          </p:cNvPr>
          <p:cNvSpPr txBox="1"/>
          <p:nvPr/>
        </p:nvSpPr>
        <p:spPr>
          <a:xfrm>
            <a:off x="504000" y="147843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Helvetica" pitchFamily="2" charset="0"/>
              </a:rPr>
              <a:t>Cuestionarios </a:t>
            </a:r>
            <a:r xmlns:a="http://schemas.openxmlformats.org/drawingml/2006/main">
              <a:rPr lang="es" sz="2400" b="1" dirty="0">
                <a:latin typeface="Helvetica" pitchFamily="2" charset="0"/>
              </a:rPr>
              <a:t>de cribado</a:t>
            </a:r>
            <a:r xmlns:a="http://schemas.openxmlformats.org/drawingml/2006/main">
              <a:rPr lang="es" sz="2400" b="1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adaptado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para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deportistas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 err="1">
                <a:latin typeface="Helvetica" pitchFamily="2" charset="0"/>
              </a:rPr>
              <a:t>Tecnología </a:t>
            </a:r>
            <a:r xmlns:a="http://schemas.openxmlformats.org/drawingml/2006/main">
              <a:rPr lang="es" sz="2400" b="1" dirty="0">
                <a:latin typeface="Helvetica" pitchFamily="2" charset="0"/>
              </a:rPr>
              <a:t>portátil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seguimiento de la recuperación,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el sobreentrenamiento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</a:t>
            </a:r>
            <a:r xmlns:a="http://schemas.openxmlformats.org/drawingml/2006/main">
              <a:rPr lang="es" sz="2400" dirty="0">
                <a:latin typeface="Helvetica" pitchFamily="2" charset="0"/>
              </a:rPr>
              <a:t>el estrés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fisiológico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Helvetica" pitchFamily="2" charset="0"/>
              </a:rPr>
              <a:t>Talleres de equipo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promoviendo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saludable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Nutrición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, imagen corporal y cultura de entrenamiento seguro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Helvetica" pitchFamily="2" charset="0"/>
              </a:rPr>
              <a:t>Soporte </a:t>
            </a:r>
            <a:r xmlns:a="http://schemas.openxmlformats.org/drawingml/2006/main">
              <a:rPr lang="es" sz="2400" b="1" dirty="0" err="1">
                <a:latin typeface="Helvetica" pitchFamily="2" charset="0"/>
              </a:rPr>
              <a:t>de telesalud </a:t>
            </a:r>
            <a:r xmlns:a="http://schemas.openxmlformats.org/drawingml/2006/main">
              <a:rPr lang="es" sz="2400" dirty="0">
                <a:latin typeface="Helvetica" pitchFamily="2" charset="0"/>
              </a:rPr>
              <a:t>: para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atención continua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seguimiento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psicológico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o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nutricional</a:t>
            </a:r>
          </a:p>
        </p:txBody>
      </p:sp>
    </p:spTree>
    <p:extLst>
      <p:ext uri="{BB962C8B-B14F-4D97-AF65-F5344CB8AC3E}">
        <p14:creationId xmlns:p14="http://schemas.microsoft.com/office/powerpoint/2010/main" val="4231038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F8935C0-0A57-E2DF-89D0-84FD9C74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4A06D80-96DC-D811-B802-1F36DBF5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>
                <a:latin typeface="Coolvetica"/>
              </a:rPr>
              <a:t>Conclusiones clave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744148D-966E-FE1A-50B6-0EDC3EA6544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BD4A3A1-59E7-B131-80B5-71D7EAF44C1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FF66132-FC3A-71DD-C548-F6E3531D5B9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226EA9C3-EDC1-7F33-8766-FFF8D04890E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03EF56-BC2A-AA7F-914E-2451D75BDBDA}"/>
              </a:ext>
            </a:extLst>
          </p:cNvPr>
          <p:cNvSpPr txBox="1"/>
          <p:nvPr/>
        </p:nvSpPr>
        <p:spPr>
          <a:xfrm>
            <a:off x="503999" y="115401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Helvetica" pitchFamily="2" charset="0"/>
              </a:rPr>
              <a:t>Temprano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detección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Dentro de </a:t>
            </a:r>
            <a:r xmlns:a="http://schemas.openxmlformats.org/drawingml/2006/main">
              <a:rPr lang="es" sz="2400" dirty="0">
                <a:latin typeface="Helvetica" pitchFamily="2" charset="0"/>
              </a:rPr>
              <a:t>los equipos deportivos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es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crucial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>
                <a:latin typeface="Helvetica" pitchFamily="2" charset="0"/>
              </a:rPr>
              <a:t>La actividad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controlada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monitoreada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es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segura y,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a menudo,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beneficioso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Helvetica" pitchFamily="2" charset="0"/>
              </a:rPr>
              <a:t>Multidisciplinario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colaboración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asegura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óptimo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resultados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Helvetica" pitchFamily="2" charset="0"/>
              </a:rPr>
              <a:t>La educación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la concientización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son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fundamentales </a:t>
            </a:r>
            <a:r xmlns:a="http://schemas.openxmlformats.org/drawingml/2006/main">
              <a:rPr lang="es" sz="2400" dirty="0">
                <a:latin typeface="Helvetica" pitchFamily="2" charset="0"/>
              </a:rPr>
              <a:t>para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la prevención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y el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diagnóstico temprano.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intervención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Helvetica" pitchFamily="2" charset="0"/>
              </a:rPr>
              <a:t>Ejercicio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programas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Debe </a:t>
            </a:r>
            <a:r xmlns:a="http://schemas.openxmlformats.org/drawingml/2006/main">
              <a:rPr lang="es" sz="2400" dirty="0">
                <a:latin typeface="Helvetica" pitchFamily="2" charset="0"/>
              </a:rPr>
              <a:t>ser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personalizado </a:t>
            </a:r>
            <a:r xmlns:a="http://schemas.openxmlformats.org/drawingml/2006/main">
              <a:rPr lang="es" sz="2400" dirty="0">
                <a:latin typeface="Helvetica" pitchFamily="2" charset="0"/>
              </a:rPr>
              <a:t>,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gradual </a:t>
            </a:r>
            <a:r xmlns:a="http://schemas.openxmlformats.org/drawingml/2006/main">
              <a:rPr lang="es" sz="2400" dirty="0">
                <a:latin typeface="Helvetica" pitchFamily="2" charset="0"/>
              </a:rPr>
              <a:t>e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integrado.</a:t>
            </a:r>
            <a:r xmlns:a="http://schemas.openxmlformats.org/drawingml/2006/main">
              <a:rPr lang="es" sz="2400" dirty="0">
                <a:latin typeface="Helvetica" pitchFamily="2" charset="0"/>
              </a:rPr>
              <a:t>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en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un </a:t>
            </a:r>
            <a:r xmlns:a="http://schemas.openxmlformats.org/drawingml/2006/main">
              <a:rPr lang="es" sz="2400" dirty="0">
                <a:latin typeface="Helvetica" pitchFamily="2" charset="0"/>
              </a:rPr>
              <a:t>plan de tratamiento </a:t>
            </a:r>
            <a:r xmlns:a="http://schemas.openxmlformats.org/drawingml/2006/main">
              <a:rPr lang="es" sz="2400" dirty="0" err="1">
                <a:latin typeface="Helvetica" pitchFamily="2" charset="0"/>
              </a:rPr>
              <a:t>multidisciplinario .</a:t>
            </a:r>
          </a:p>
        </p:txBody>
      </p:sp>
    </p:spTree>
    <p:extLst>
      <p:ext uri="{BB962C8B-B14F-4D97-AF65-F5344CB8AC3E}">
        <p14:creationId xmlns:p14="http://schemas.microsoft.com/office/powerpoint/2010/main" val="3568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0+ Cartoon Of A Bibliography Stock Illustrations, Royalty-Free Vector  Graphics &amp; Clip Art - iStock">
            <a:extLst>
              <a:ext uri="{FF2B5EF4-FFF2-40B4-BE49-F238E27FC236}">
                <a16:creationId xmlns:a16="http://schemas.microsoft.com/office/drawing/2014/main" id="{5D15ABE6-14B9-9811-4C12-98854019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97" y="1821144"/>
            <a:ext cx="1986304" cy="19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430+ Bibliography Stock Illustrations, Royalty-Free Vector Graphics &amp; Clip  Art - iStock | Bibliography references, Bibliography icon">
            <a:extLst>
              <a:ext uri="{FF2B5EF4-FFF2-40B4-BE49-F238E27FC236}">
                <a16:creationId xmlns:a16="http://schemas.microsoft.com/office/drawing/2014/main" id="{21C292B6-D4B4-2973-26A6-237D154B7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11407" r="13679" b="9120"/>
          <a:stretch>
            <a:fillRect/>
          </a:stretch>
        </p:blipFill>
        <p:spPr bwMode="auto">
          <a:xfrm>
            <a:off x="7190330" y="2095020"/>
            <a:ext cx="2385490" cy="25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B77A673-0113-1C17-C647-8D1BD19DD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180" y="591276"/>
            <a:ext cx="9071640" cy="946440"/>
          </a:xfrm>
        </p:spPr>
        <p:txBody>
          <a:bodyPr/>
          <a:lstStyle/>
          <a:p>
            <a:pPr xmlns:a="http://schemas.openxmlformats.org/drawingml/2006/main" algn="ctr"/>
            <a:r xmlns:a="http://schemas.openxmlformats.org/drawingml/2006/main">
              <a:rPr lang="es" sz="4000" dirty="0">
                <a:latin typeface="Coolvetica"/>
              </a:rPr>
              <a:t>Descargar la </a:t>
            </a:r>
            <a:r xmlns:a="http://schemas.openxmlformats.org/drawingml/2006/main">
              <a:rPr lang="es" sz="4000" dirty="0" err="1">
                <a:latin typeface="Coolvetica"/>
              </a:rPr>
              <a:t>bibliografía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aquí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pic>
        <p:nvPicPr>
          <p:cNvPr id="9" name="Segnaposto contenuto 8" descr="Immagine che contiene modello, quadrato, Rettangolo, arte&#10;&#10;Il contenuto generato dall'IA potrebbe non essere corretto.">
            <a:extLst>
              <a:ext uri="{FF2B5EF4-FFF2-40B4-BE49-F238E27FC236}">
                <a16:creationId xmlns:a16="http://schemas.microsoft.com/office/drawing/2014/main" id="{7522AF50-5CE9-4533-5FD3-9BBBADA6B5D3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26" y="1614396"/>
            <a:ext cx="2445772" cy="2445772"/>
          </a:xfr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7AB73725-BF84-F314-D20B-2B284B293A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36A4B4B4-A4C4-0807-6357-542F6D4D398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AD62E0D3-9CA8-FA63-6506-1C95773625F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B47DD39D-D6DB-A3E2-E4D6-7297FB9818C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0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7B62CEBE-0EEA-F7F8-F899-ADD8CA04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9783">
            <a:off x="6263944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03753FEB-B1EF-DC3D-4BDE-BFD86C36C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8663" flipH="1">
            <a:off x="2749437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03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A566DB3B-35BB-E841-358F-B5972248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2BF4A4E-4781-E67C-9923-9E257CB1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507990F-D1A2-2BA6-6AF2-8CF9E702BA4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46965F96-8C4C-E099-5490-DCBA06D9245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5A1465E-F85C-06B7-8DDB-06CCA176F58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D61D63CD-9DD8-1DC5-5769-FAD18789BA0A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3DA686-0744-0573-BCCC-6192E6CA1961}"/>
              </a:ext>
            </a:extLst>
          </p:cNvPr>
          <p:cNvSpPr txBox="1"/>
          <p:nvPr/>
        </p:nvSpPr>
        <p:spPr>
          <a:xfrm>
            <a:off x="504000" y="1184122"/>
            <a:ext cx="875541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es" sz="2400" dirty="0" err="1">
                <a:latin typeface="Coolvetica"/>
              </a:rPr>
              <a:t>Cambios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es" sz="2400" dirty="0">
                <a:latin typeface="Coolvetica"/>
              </a:rPr>
              <a:t>de comportamiento </a:t>
            </a:r>
            <a:r xmlns:a="http://schemas.openxmlformats.org/drawingml/2006/main">
              <a:rPr lang="es" sz="2400" dirty="0" err="1">
                <a:latin typeface="Coolvetica"/>
              </a:rPr>
              <a:t>relacionados con </a:t>
            </a:r>
            <a:r xmlns:a="http://schemas.openxmlformats.org/drawingml/2006/main">
              <a:rPr lang="es" sz="2400" dirty="0">
                <a:latin typeface="Coolvetica"/>
              </a:rPr>
              <a:t>la alimentación</a:t>
            </a: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es" sz="2400" dirty="0" err="1">
                <a:latin typeface="Coolvetica"/>
              </a:rPr>
              <a:t>Alteraciones </a:t>
            </a:r>
            <a:r xmlns:a="http://schemas.openxmlformats.org/drawingml/2006/main">
              <a:rPr lang="es" sz="2400" dirty="0">
                <a:latin typeface="Coolvetica"/>
              </a:rPr>
              <a:t>en el </a:t>
            </a:r>
            <a:r xmlns:a="http://schemas.openxmlformats.org/drawingml/2006/main">
              <a:rPr lang="es" sz="2400" dirty="0" err="1">
                <a:latin typeface="Coolvetica"/>
              </a:rPr>
              <a:t>ámbito deportivo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comportamientos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es" sz="2400" dirty="0" err="1">
                <a:latin typeface="Coolvetica"/>
              </a:rPr>
              <a:t>Físico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signos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 err="1">
                <a:latin typeface="Coolvetica"/>
              </a:rPr>
              <a:t>somáticos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cambios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es" sz="2400" dirty="0" err="1">
                <a:latin typeface="Coolvetica"/>
              </a:rPr>
              <a:t>Psicológico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manifestaciones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es" sz="2400" dirty="0" err="1">
                <a:latin typeface="Coolvetica"/>
              </a:rPr>
              <a:t>Señales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es" sz="2400" dirty="0" err="1">
                <a:latin typeface="Coolvetica"/>
              </a:rPr>
              <a:t>contextuales </a:t>
            </a:r>
            <a:r xmlns:a="http://schemas.openxmlformats.org/drawingml/2006/main">
              <a:rPr lang="es" sz="2400" dirty="0">
                <a:latin typeface="Coolvetica"/>
              </a:rPr>
              <a:t>y sociales</a:t>
            </a:r>
          </a:p>
        </p:txBody>
      </p:sp>
    </p:spTree>
    <p:extLst>
      <p:ext uri="{BB962C8B-B14F-4D97-AF65-F5344CB8AC3E}">
        <p14:creationId xmlns:p14="http://schemas.microsoft.com/office/powerpoint/2010/main" val="21671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53C0-2B71-4D90-BD44-68392574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0BE18BF5-50F8-CFD1-E6E8-EA17A0D3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C57466-7608-9714-50B0-2B30D211D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C9D70C8D-2E7B-4199-D710-39B9BAE019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938F436B-1D60-5294-2DE3-CA7CE880D7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2EC8087-CA5E-E773-9D27-0A6528E3882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E77B351C-722F-9427-DBD3-07B25C0D8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69BAC21-D31E-E76E-9F01-8C07489BC679}"/>
              </a:ext>
            </a:extLst>
          </p:cNvPr>
          <p:cNvSpPr txBox="1"/>
          <p:nvPr/>
        </p:nvSpPr>
        <p:spPr>
          <a:xfrm>
            <a:off x="504000" y="1184122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1. </a:t>
            </a:r>
            <a:r xmlns:a="http://schemas.openxmlformats.org/drawingml/2006/main">
              <a:rPr lang="es" sz="2400" b="1" dirty="0" err="1">
                <a:latin typeface="Coolvetica"/>
              </a:rPr>
              <a:t>Cambios </a:t>
            </a:r>
            <a:endParaRPr xmlns:a="http://schemas.openxmlformats.org/drawingml/2006/main" lang="it-IT" sz="2400" b="1" dirty="0">
              <a:latin typeface="Coolvetica"/>
            </a:endParaRPr>
            <a:r xmlns:a="http://schemas.openxmlformats.org/drawingml/2006/main">
              <a:rPr lang="es" sz="2400" b="1" dirty="0">
                <a:latin typeface="Coolvetica"/>
              </a:rPr>
              <a:t>de comportamiento </a:t>
            </a:r>
            <a:r xmlns:a="http://schemas.openxmlformats.org/drawingml/2006/main">
              <a:rPr lang="es" sz="2400" b="1" dirty="0" err="1">
                <a:latin typeface="Coolvetica"/>
              </a:rPr>
              <a:t>relacionados con la alimentación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Obsesión </a:t>
            </a:r>
            <a:r xmlns:a="http://schemas.openxmlformats.org/drawingml/2006/main">
              <a:rPr lang="es" sz="2400" dirty="0">
                <a:latin typeface="Coolvetica"/>
              </a:rPr>
              <a:t>por el control </a:t>
            </a:r>
            <a:r xmlns:a="http://schemas.openxmlformats.org/drawingml/2006/main">
              <a:rPr lang="es" sz="2400" dirty="0" err="1">
                <a:latin typeface="Coolvetica"/>
              </a:rPr>
              <a:t>de las porciones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las calorías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contenido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Restrictivo</a:t>
            </a:r>
            <a:r xmlns:a="http://schemas.openxmlformats.org/drawingml/2006/main">
              <a:rPr lang="es" sz="2400" dirty="0">
                <a:latin typeface="Coolvetica"/>
              </a:rPr>
              <a:t> patrones </a:t>
            </a:r>
            <a:r xmlns:a="http://schemas.openxmlformats.org/drawingml/2006/main">
              <a:rPr lang="es" sz="2400" dirty="0" err="1">
                <a:latin typeface="Coolvetica"/>
              </a:rPr>
              <a:t>de alimentación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irregulares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comidas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>
                <a:latin typeface="Coolvetica"/>
              </a:rPr>
              <a:t>Uso </a:t>
            </a:r>
            <a:r xmlns:a="http://schemas.openxmlformats.org/drawingml/2006/main">
              <a:rPr lang="es" sz="2400" dirty="0" err="1">
                <a:latin typeface="Coolvetica"/>
              </a:rPr>
              <a:t>excesivo de </a:t>
            </a:r>
            <a:r xmlns:a="http://schemas.openxmlformats.org/drawingml/2006/main">
              <a:rPr lang="es" sz="2400" dirty="0" err="1">
                <a:latin typeface="Coolvetica"/>
              </a:rPr>
              <a:t>suplementos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laxantes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diuréticos </a:t>
            </a:r>
            <a:r xmlns:a="http://schemas.openxmlformats.org/drawingml/2006/main">
              <a:rPr lang="es" sz="2400" dirty="0">
                <a:latin typeface="Coolvetica"/>
              </a:rPr>
              <a:t>u otros </a:t>
            </a:r>
            <a:r xmlns:a="http://schemas.openxmlformats.org/drawingml/2006/main">
              <a:rPr lang="es" sz="2400" dirty="0" err="1">
                <a:latin typeface="Coolvetica"/>
              </a:rPr>
              <a:t>métodos de control de peso.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Secreto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deshonestidad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acerca de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qué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cómo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mucho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ellos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comer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Compensatorio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comportamientos </a:t>
            </a:r>
            <a:r xmlns:a="http://schemas.openxmlformats.org/drawingml/2006/main">
              <a:rPr lang="es" sz="2400" dirty="0">
                <a:latin typeface="Coolvetica"/>
              </a:rPr>
              <a:t>después de </a:t>
            </a:r>
            <a:r xmlns:a="http://schemas.openxmlformats.org/drawingml/2006/main">
              <a:rPr lang="es" sz="2400" dirty="0" err="1">
                <a:latin typeface="Coolvetica"/>
              </a:rPr>
              <a:t>las comidas</a:t>
            </a:r>
            <a:endParaRPr xmlns:a="http://schemas.openxmlformats.org/drawingml/2006/main" lang="it-IT" sz="2400" dirty="0">
              <a:latin typeface="Coolvetica"/>
            </a:endParaRP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651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EDE5E-352F-7608-19AD-CF52465F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5F20D3C-168A-7576-916E-20AF9E08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F13BC24-5F5A-50D6-BD32-19849676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9F34F08-BEF5-BA6E-F6B5-4F51784AA63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B87CCE5-0F61-FA79-34AF-60048CD5901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9C7CFCE-FC3E-32FF-473E-2EF897F96A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311F32C-9ADB-B485-89DC-43CDFD6AA7D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908842-2A55-B947-583F-B316FB5C1982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2. </a:t>
            </a:r>
            <a:r xmlns:a="http://schemas.openxmlformats.org/drawingml/2006/main">
              <a:rPr lang="es" sz="2400" b="1" dirty="0" err="1">
                <a:latin typeface="Coolvetica"/>
              </a:rPr>
              <a:t>Alteraciones </a:t>
            </a:r>
            <a:r xmlns:a="http://schemas.openxmlformats.org/drawingml/2006/main">
              <a:rPr lang="es" sz="2400" b="1" dirty="0">
                <a:latin typeface="Coolvetica"/>
              </a:rPr>
              <a:t>en el </a:t>
            </a:r>
            <a:r xmlns:a="http://schemas.openxmlformats.org/drawingml/2006/main">
              <a:rPr lang="es" sz="2400" b="1" dirty="0" err="1">
                <a:latin typeface="Coolvetica"/>
              </a:rPr>
              <a:t>ámbito deportivo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comportamiento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>
                <a:latin typeface="Coolvetica"/>
              </a:rPr>
              <a:t>Entrenamiento </a:t>
            </a:r>
            <a:r xmlns:a="http://schemas.openxmlformats.org/drawingml/2006/main">
              <a:rPr lang="es" sz="2400" dirty="0" err="1">
                <a:latin typeface="Coolvetica"/>
              </a:rPr>
              <a:t>excesivo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rígido , </a:t>
            </a:r>
            <a:r xmlns:a="http://schemas.openxmlformats.org/drawingml/2006/main">
              <a:rPr lang="es" sz="2400" dirty="0" err="1">
                <a:latin typeface="Coolvetica"/>
              </a:rPr>
              <a:t>a pesar de </a:t>
            </a:r>
            <a:r xmlns:a="http://schemas.openxmlformats.org/drawingml/2006/main">
              <a:rPr lang="es" sz="2400" dirty="0">
                <a:latin typeface="Coolvetica"/>
              </a:rPr>
              <a:t>la fatiga o </a:t>
            </a:r>
            <a:r xmlns:a="http://schemas.openxmlformats.org/drawingml/2006/main">
              <a:rPr lang="es" sz="2400" dirty="0" err="1">
                <a:latin typeface="Coolvetica"/>
              </a:rPr>
              <a:t>lesión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Frustración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irritabilidad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Si </a:t>
            </a:r>
            <a:r xmlns:a="http://schemas.openxmlformats.org/drawingml/2006/main">
              <a:rPr lang="es" sz="2400" dirty="0" err="1">
                <a:latin typeface="Coolvetica"/>
              </a:rPr>
              <a:t>no </a:t>
            </a:r>
            <a:r xmlns:a="http://schemas.openxmlformats.org/drawingml/2006/main">
              <a:rPr lang="es" sz="2400" dirty="0">
                <a:latin typeface="Coolvetica"/>
              </a:rPr>
              <a:t>se puede </a:t>
            </a:r>
            <a:r xmlns:a="http://schemas.openxmlformats.org/drawingml/2006/main">
              <a:rPr lang="es" sz="2400" dirty="0" err="1">
                <a:latin typeface="Coolvetica"/>
              </a:rPr>
              <a:t>completar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es" sz="2400" dirty="0">
                <a:latin typeface="Coolvetica"/>
              </a:rPr>
              <a:t>la formación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Negativa </a:t>
            </a:r>
            <a:r xmlns:a="http://schemas.openxmlformats.org/drawingml/2006/main">
              <a:rPr lang="es" sz="2400" dirty="0">
                <a:latin typeface="Coolvetica"/>
              </a:rPr>
              <a:t>a </a:t>
            </a:r>
            <a:r xmlns:a="http://schemas.openxmlformats.org/drawingml/2006/main">
              <a:rPr lang="es" sz="2400" dirty="0" err="1">
                <a:latin typeface="Coolvetica"/>
              </a:rPr>
              <a:t>adaptar </a:t>
            </a:r>
            <a:r xmlns:a="http://schemas.openxmlformats.org/drawingml/2006/main">
              <a:rPr lang="es" sz="2400" dirty="0">
                <a:latin typeface="Coolvetica"/>
              </a:rPr>
              <a:t>el entrenamiento por </a:t>
            </a:r>
            <a:r xmlns:a="http://schemas.openxmlformats.org/drawingml/2006/main">
              <a:rPr lang="es" sz="2400" dirty="0" err="1">
                <a:latin typeface="Coolvetica"/>
              </a:rPr>
              <a:t>motivos de salud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>
                <a:latin typeface="Coolvetica"/>
              </a:rPr>
              <a:t>Enfoque </a:t>
            </a:r>
            <a:r xmlns:a="http://schemas.openxmlformats.org/drawingml/2006/main">
              <a:rPr lang="es" sz="2400" dirty="0" err="1">
                <a:latin typeface="Coolvetica"/>
              </a:rPr>
              <a:t>desproporcionado en el peso o el rendimiento por encima </a:t>
            </a:r>
            <a:r xmlns:a="http://schemas.openxmlformats.org/drawingml/2006/main">
              <a:rPr lang="es" sz="2400" dirty="0" err="1">
                <a:latin typeface="Coolvetica"/>
              </a:rPr>
              <a:t>del disfrute </a:t>
            </a:r>
            <a:r xmlns:a="http://schemas.openxmlformats.org/drawingml/2006/main">
              <a:rPr lang="es" sz="2400" dirty="0">
                <a:latin typeface="Coolvetica"/>
              </a:rPr>
              <a:t>y la salud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51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6952-B17D-C785-D10C-BBBB9E7A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9FC22523-4CE4-54F0-1DD3-A6603EA73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68D5E5-C193-EC3B-9987-EF566808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EC96332-EF6A-5039-D1B2-ABAE07337F9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552A718-0BA3-B97D-7727-909F78084C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7AAAF844-8E25-C41C-5580-55BD32B0F37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198718-55A4-D1D9-3E04-DF658E126D0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34ED09-88AB-7B3A-623D-981D6354B1EF}"/>
              </a:ext>
            </a:extLst>
          </p:cNvPr>
          <p:cNvSpPr txBox="1"/>
          <p:nvPr/>
        </p:nvSpPr>
        <p:spPr>
          <a:xfrm>
            <a:off x="504000" y="1184122"/>
            <a:ext cx="8755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3. </a:t>
            </a:r>
            <a:r xmlns:a="http://schemas.openxmlformats.org/drawingml/2006/main">
              <a:rPr lang="es" sz="2400" b="1" dirty="0" err="1">
                <a:latin typeface="Coolvetica"/>
              </a:rPr>
              <a:t>Físico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signos </a:t>
            </a:r>
            <a:r xmlns:a="http://schemas.openxmlformats.org/drawingml/2006/main">
              <a:rPr lang="es" sz="2400" b="1" dirty="0">
                <a:latin typeface="Coolvetica"/>
              </a:rPr>
              <a:t>y </a:t>
            </a:r>
            <a:r xmlns:a="http://schemas.openxmlformats.org/drawingml/2006/main">
              <a:rPr lang="es" sz="2400" b="1" dirty="0" err="1">
                <a:latin typeface="Coolvetica"/>
              </a:rPr>
              <a:t>somáticos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cambios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Pérdida </a:t>
            </a:r>
            <a:r xmlns:a="http://schemas.openxmlformats.org/drawingml/2006/main">
              <a:rPr lang="es" sz="2400" dirty="0">
                <a:latin typeface="Coolvetica"/>
              </a:rPr>
              <a:t>de peso </a:t>
            </a:r>
            <a:r xmlns:a="http://schemas.openxmlformats.org/drawingml/2006/main">
              <a:rPr lang="es" sz="2400" dirty="0" err="1">
                <a:latin typeface="Coolvetica"/>
              </a:rPr>
              <a:t>significativa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rápida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no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explicado </a:t>
            </a:r>
            <a:r xmlns:a="http://schemas.openxmlformats.org/drawingml/2006/main">
              <a:rPr lang="es" sz="2400" dirty="0">
                <a:latin typeface="Coolvetica"/>
              </a:rPr>
              <a:t>por </a:t>
            </a:r>
            <a:r xmlns:a="http://schemas.openxmlformats.org/drawingml/2006/main">
              <a:rPr lang="es" sz="2400" dirty="0" err="1">
                <a:latin typeface="Coolvetica"/>
              </a:rPr>
              <a:t>factores técnicos o de formación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Fluctuaciones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es" sz="2400" dirty="0" err="1">
                <a:latin typeface="Coolvetica"/>
              </a:rPr>
              <a:t>frecuentes </a:t>
            </a:r>
            <a:r xmlns:a="http://schemas.openxmlformats.org/drawingml/2006/main">
              <a:rPr lang="es" sz="2400" dirty="0">
                <a:latin typeface="Coolvetica"/>
              </a:rPr>
              <a:t>de peso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Signos </a:t>
            </a:r>
            <a:r xmlns:a="http://schemas.openxmlformats.org/drawingml/2006/main">
              <a:rPr lang="es" sz="2400" dirty="0">
                <a:latin typeface="Coolvetica"/>
              </a:rPr>
              <a:t>de </a:t>
            </a:r>
            <a:r xmlns:a="http://schemas.openxmlformats.org/drawingml/2006/main">
              <a:rPr lang="es" sz="2400" dirty="0" err="1">
                <a:latin typeface="Coolvetica"/>
              </a:rPr>
              <a:t>desnutrición </a:t>
            </a:r>
            <a:r xmlns:a="http://schemas.openxmlformats.org/drawingml/2006/main">
              <a:rPr lang="es" sz="2400" dirty="0">
                <a:latin typeface="Coolvetica"/>
              </a:rPr>
              <a:t>: fatiga, </a:t>
            </a:r>
            <a:r xmlns:a="http://schemas.openxmlformats.org/drawingml/2006/main">
              <a:rPr lang="es" sz="2400" dirty="0" err="1">
                <a:latin typeface="Coolvetica"/>
              </a:rPr>
              <a:t>piel pálida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quebradiza.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cabello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 err="1">
                <a:latin typeface="Coolvetica"/>
              </a:rPr>
              <a:t>uñas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Problemas </a:t>
            </a:r>
            <a:r xmlns:a="http://schemas.openxmlformats.org/drawingml/2006/main">
              <a:rPr lang="es" sz="2400" dirty="0">
                <a:latin typeface="Coolvetica"/>
              </a:rPr>
              <a:t>gastrointestinales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hipoglucemia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síntomas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Amenorrea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menstruación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irregularidades </a:t>
            </a:r>
            <a:r xmlns:a="http://schemas.openxmlformats.org/drawingml/2006/main">
              <a:rPr lang="es" sz="2400" dirty="0">
                <a:latin typeface="Coolvetica"/>
              </a:rPr>
              <a:t>hormonales</a:t>
            </a:r>
            <a:r xmlns:a="http://schemas.openxmlformats.org/drawingml/2006/main">
              <a:rPr lang="es" sz="2400" dirty="0" err="1">
                <a:latin typeface="Coolvetica"/>
              </a:rPr>
              <a:t>​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desequilibrios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Frecuente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Lesiones </a:t>
            </a:r>
            <a:r xmlns:a="http://schemas.openxmlformats.org/drawingml/2006/main">
              <a:rPr lang="es" sz="2400" dirty="0">
                <a:latin typeface="Coolvetica"/>
              </a:rPr>
              <a:t>o recuperación lenta de </a:t>
            </a:r>
            <a:r xmlns:a="http://schemas.openxmlformats.org/drawingml/2006/main">
              <a:rPr lang="es" sz="2400" dirty="0" err="1">
                <a:latin typeface="Coolvetica"/>
              </a:rPr>
              <a:t>lesiones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fracturas por estrés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Alteraciones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es" sz="2400" dirty="0">
                <a:latin typeface="Coolvetica"/>
              </a:rPr>
              <a:t>del ECG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45730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6C2B-5FEC-2255-A959-DBDC6473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B759741-EC11-D770-9A9D-5E512C24C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89412A-AB8E-B70C-DB1F-3992BE66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C07A4F7-1A2E-DD92-8586-3296429E66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AC1F1FF-FC31-C7C0-DA7A-D1F969548F7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10F3273-A6F0-36C7-9CF4-1E6870765C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4FF2E75-CF9D-921A-89E2-BDB8A11FA61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09EB44-768F-BF53-7B3E-C7C8146804CA}"/>
              </a:ext>
            </a:extLst>
          </p:cNvPr>
          <p:cNvSpPr txBox="1"/>
          <p:nvPr/>
        </p:nvSpPr>
        <p:spPr>
          <a:xfrm>
            <a:off x="504000" y="1184122"/>
            <a:ext cx="875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4. </a:t>
            </a:r>
            <a:r xmlns:a="http://schemas.openxmlformats.org/drawingml/2006/main">
              <a:rPr lang="es" sz="2400" b="1" dirty="0" err="1">
                <a:latin typeface="Coolvetica"/>
              </a:rPr>
              <a:t>Psicológico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manifestaciones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Excesivo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ansiedad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sobre </a:t>
            </a:r>
            <a:r xmlns:a="http://schemas.openxmlformats.org/drawingml/2006/main">
              <a:rPr lang="es" sz="2400" dirty="0">
                <a:latin typeface="Coolvetica"/>
              </a:rPr>
              <a:t>la comida, el cuerpo o el rendimiento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Depresión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irritabilidad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aislamiento social.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>
                <a:latin typeface="Coolvetica"/>
              </a:rPr>
              <a:t>Baja autoestima </a:t>
            </a:r>
            <a:r xmlns:a="http://schemas.openxmlformats.org/drawingml/2006/main">
              <a:rPr lang="es" sz="2400" dirty="0" err="1">
                <a:latin typeface="Coolvetica"/>
              </a:rPr>
              <a:t>o </a:t>
            </a:r>
            <a:r xmlns:a="http://schemas.openxmlformats.org/drawingml/2006/main">
              <a:rPr lang="es" sz="2400" dirty="0">
                <a:latin typeface="Coolvetica"/>
              </a:rPr>
              <a:t>crítica corporal </a:t>
            </a:r>
            <a:r xmlns:a="http://schemas.openxmlformats.org/drawingml/2006/main">
              <a:rPr lang="es" sz="2400" dirty="0" err="1">
                <a:latin typeface="Coolvetica"/>
              </a:rPr>
              <a:t>severa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Obsesión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rigidez </a:t>
            </a:r>
            <a:r xmlns:a="http://schemas.openxmlformats.org/drawingml/2006/main">
              <a:rPr lang="es" sz="2400" dirty="0">
                <a:latin typeface="Coolvetica"/>
              </a:rPr>
              <a:t>en la alimentación o </a:t>
            </a:r>
            <a:r xmlns:a="http://schemas.openxmlformats.org/drawingml/2006/main">
              <a:rPr lang="es" sz="2400" dirty="0" err="1">
                <a:latin typeface="Coolvetica"/>
              </a:rPr>
              <a:t>el ejercicio.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rituales</a:t>
            </a:r>
            <a:endParaRPr xmlns:a="http://schemas.openxmlformats.org/drawingml/2006/main"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275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57F4-4E1D-CCD0-8E69-6A82EC29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739BB2A3-F63E-3158-F622-3CBA47FD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731D2BC-D3AD-2A8A-12C9-32C9AE03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Señales </a:t>
            </a:r>
            <a:r xmlns:a="http://schemas.openxmlformats.org/drawingml/2006/main">
              <a:rPr lang="es" sz="4000" dirty="0">
                <a:latin typeface="Coolvetica"/>
              </a:rPr>
              <a:t>de alerta </a:t>
            </a:r>
            <a:r xmlns:a="http://schemas.openxmlformats.org/drawingml/2006/main">
              <a:rPr lang="es" sz="4000" dirty="0" err="1">
                <a:latin typeface="Coolvetica"/>
              </a:rPr>
              <a:t>temprana </a:t>
            </a:r>
            <a:r xmlns:a="http://schemas.openxmlformats.org/drawingml/2006/main">
              <a:rPr lang="es" sz="4000" dirty="0">
                <a:latin typeface="Coolvetica"/>
              </a:rPr>
              <a:t>en </a:t>
            </a:r>
            <a:r xmlns:a="http://schemas.openxmlformats.org/drawingml/2006/main">
              <a:rPr lang="es" sz="4000" dirty="0" err="1">
                <a:latin typeface="Coolvetica"/>
              </a:rPr>
              <a:t>el contexto deportivo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95E47B63-685E-FFCC-DF9A-4382685BAE5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C3776A8-B472-F18E-DDB7-15D1F8D9FF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C2253B5-60F6-F415-D51D-5B2EE43C22C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F2242E3-2B18-544B-BC6B-4F3D030FFB8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053564C-BB0B-A4FD-B377-81CC259FB1C8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es" sz="2400" b="1" dirty="0">
                <a:latin typeface="Coolvetica"/>
              </a:rPr>
              <a:t>5. </a:t>
            </a:r>
            <a:r xmlns:a="http://schemas.openxmlformats.org/drawingml/2006/main">
              <a:rPr lang="es" sz="2400" b="1" dirty="0" err="1">
                <a:latin typeface="Coolvetica"/>
              </a:rPr>
              <a:t>Señales </a:t>
            </a:r>
            <a:endParaRPr xmlns:a="http://schemas.openxmlformats.org/drawingml/2006/main" lang="it-IT" sz="2400" b="1" dirty="0">
              <a:latin typeface="Coolvetica"/>
            </a:endParaRPr>
            <a:r xmlns:a="http://schemas.openxmlformats.org/drawingml/2006/main">
              <a:rPr lang="es" sz="2400" b="1" dirty="0" err="1">
                <a:latin typeface="Coolvetica"/>
              </a:rPr>
              <a:t>contextuales </a:t>
            </a:r>
            <a:r xmlns:a="http://schemas.openxmlformats.org/drawingml/2006/main">
              <a:rPr lang="es" sz="2400" b="1" dirty="0">
                <a:latin typeface="Coolvetica"/>
              </a:rPr>
              <a:t>y sociales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Excesivo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interés </a:t>
            </a:r>
            <a:r xmlns:a="http://schemas.openxmlformats.org/drawingml/2006/main">
              <a:rPr lang="es" sz="2400" dirty="0">
                <a:latin typeface="Coolvetica"/>
              </a:rPr>
              <a:t>en </a:t>
            </a:r>
            <a:r xmlns:a="http://schemas.openxmlformats.org/drawingml/2006/main">
              <a:rPr lang="es" sz="2400" dirty="0" err="1">
                <a:latin typeface="Coolvetica"/>
              </a:rPr>
              <a:t>lo extremo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dietas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>
                <a:latin typeface="Coolvetica"/>
              </a:rPr>
              <a:t>tendencias </a:t>
            </a:r>
            <a:r xmlns:a="http://schemas.openxmlformats.org/drawingml/2006/main">
              <a:rPr lang="es" sz="2400" dirty="0" err="1">
                <a:latin typeface="Coolvetica"/>
              </a:rPr>
              <a:t>nutricionales </a:t>
            </a:r>
            <a:r xmlns:a="http://schemas.openxmlformats.org/drawingml/2006/main">
              <a:rPr lang="es" sz="2400" dirty="0" err="1">
                <a:latin typeface="Coolvetica"/>
              </a:rPr>
              <a:t>entre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compañeros </a:t>
            </a:r>
            <a:r xmlns:a="http://schemas.openxmlformats.org/drawingml/2006/main">
              <a:rPr lang="es" sz="2400" dirty="0">
                <a:latin typeface="Coolvetica"/>
              </a:rPr>
              <a:t>o en línea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Dormir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trastornos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insomnio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 err="1">
                <a:latin typeface="Coolvetica"/>
              </a:rPr>
              <a:t>Relación </a:t>
            </a:r>
            <a:r xmlns:a="http://schemas.openxmlformats.org/drawingml/2006/main">
              <a:rPr lang="es" sz="2400" dirty="0">
                <a:latin typeface="Coolvetica"/>
              </a:rPr>
              <a:t>social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Dificultades </a:t>
            </a:r>
            <a:r xmlns:a="http://schemas.openxmlformats.org/drawingml/2006/main">
              <a:rPr lang="es" sz="2400" dirty="0">
                <a:latin typeface="Coolvetica"/>
              </a:rPr>
              <a:t>o </a:t>
            </a:r>
            <a:r xmlns:a="http://schemas.openxmlformats.org/drawingml/2006/main">
              <a:rPr lang="es" sz="2400" dirty="0" err="1">
                <a:latin typeface="Coolvetica"/>
              </a:rPr>
              <a:t>retirada </a:t>
            </a:r>
            <a:r xmlns:a="http://schemas.openxmlformats.org/drawingml/2006/main">
              <a:rPr lang="es" sz="2400" dirty="0">
                <a:latin typeface="Coolvetica"/>
              </a:rPr>
              <a:t>de actividades no deportivas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es" sz="2400" dirty="0">
                <a:latin typeface="Coolvetica"/>
              </a:rPr>
              <a:t>Estrés o presión </a:t>
            </a:r>
            <a:r xmlns:a="http://schemas.openxmlformats.org/drawingml/2006/main">
              <a:rPr lang="es" sz="2400" dirty="0" err="1">
                <a:latin typeface="Coolvetica"/>
              </a:rPr>
              <a:t>relacionada </a:t>
            </a:r>
            <a:r xmlns:a="http://schemas.openxmlformats.org/drawingml/2006/main">
              <a:rPr lang="es" sz="2400" dirty="0">
                <a:latin typeface="Coolvetica"/>
              </a:rPr>
              <a:t>con el rendimiento deportivo</a:t>
            </a:r>
          </a:p>
        </p:txBody>
      </p:sp>
    </p:spTree>
    <p:extLst>
      <p:ext uri="{BB962C8B-B14F-4D97-AF65-F5344CB8AC3E}">
        <p14:creationId xmlns:p14="http://schemas.microsoft.com/office/powerpoint/2010/main" val="64416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3C79B88A-FEC2-2535-8C86-57A7DFD9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EB57118-D660-7966-9EC2-990D5669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es" sz="4000" dirty="0" err="1">
                <a:latin typeface="Coolvetica"/>
              </a:rPr>
              <a:t>Por qué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Ejercicio</a:t>
            </a:r>
            <a:r xmlns:a="http://schemas.openxmlformats.org/drawingml/2006/main">
              <a:rPr lang="es" sz="4000" dirty="0">
                <a:latin typeface="Coolvetica"/>
              </a:rPr>
              <a:t> </a:t>
            </a:r>
            <a:r xmlns:a="http://schemas.openxmlformats.org/drawingml/2006/main">
              <a:rPr lang="es" sz="4000" dirty="0" err="1">
                <a:latin typeface="Coolvetica"/>
              </a:rPr>
              <a:t>Ya </a:t>
            </a:r>
            <a:r xmlns:a="http://schemas.openxmlformats.org/drawingml/2006/main">
              <a:rPr lang="es" sz="4000" dirty="0">
                <a:latin typeface="Coolvetica"/>
              </a:rPr>
              <a:t>no </a:t>
            </a:r>
            <a:r xmlns:a="http://schemas.openxmlformats.org/drawingml/2006/main">
              <a:rPr lang="es" sz="4000" dirty="0" err="1">
                <a:latin typeface="Coolvetica"/>
              </a:rPr>
              <a:t>está </a:t>
            </a:r>
            <a:r xmlns:a="http://schemas.openxmlformats.org/drawingml/2006/main">
              <a:rPr lang="es" sz="4000" dirty="0">
                <a:latin typeface="Coolvetica"/>
              </a:rPr>
              <a:t>' </a:t>
            </a:r>
            <a:r xmlns:a="http://schemas.openxmlformats.org/drawingml/2006/main">
              <a:rPr lang="es" sz="4000" dirty="0" err="1">
                <a:latin typeface="Coolvetica"/>
              </a:rPr>
              <a:t>prohibido </a:t>
            </a:r>
            <a:r xmlns:a="http://schemas.openxmlformats.org/drawingml/2006/main">
              <a:rPr lang="es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C509DFE-5174-F208-3753-125F0649426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045BD5-DC33-08F2-3357-99EA583C552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CF9EAFB8-2E95-8599-418D-22D17B144C4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7757D524-38B1-D7FA-0CAB-04F496DBCC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C5A19E-8C89-D01F-0386-845F9656336A}"/>
              </a:ext>
            </a:extLst>
          </p:cNvPr>
          <p:cNvSpPr txBox="1"/>
          <p:nvPr/>
        </p:nvSpPr>
        <p:spPr>
          <a:xfrm>
            <a:off x="504000" y="1127115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Histórico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Enfoque </a:t>
            </a:r>
            <a:r xmlns:a="http://schemas.openxmlformats.org/drawingml/2006/main">
              <a:rPr lang="es" sz="2400" dirty="0">
                <a:latin typeface="Coolvetica"/>
              </a:rPr>
              <a:t>: </a:t>
            </a:r>
            <a:r xmlns:a="http://schemas.openxmlformats.org/drawingml/2006/main">
              <a:rPr lang="es" sz="2400" b="1" dirty="0" err="1">
                <a:latin typeface="Coolvetica"/>
              </a:rPr>
              <a:t>pacientes </a:t>
            </a:r>
            <a:r xmlns:a="http://schemas.openxmlformats.org/drawingml/2006/main">
              <a:rPr lang="es" sz="2400" b="1" dirty="0">
                <a:latin typeface="Coolvetica"/>
              </a:rPr>
              <a:t>con DE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a menudo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 err="1">
                <a:latin typeface="Coolvetica"/>
              </a:rPr>
              <a:t>Se recomienda </a:t>
            </a:r>
            <a:r xmlns:a="http://schemas.openxmlformats.org/drawingml/2006/main">
              <a:rPr lang="es" sz="2400" b="1" dirty="0">
                <a:latin typeface="Coolvetica"/>
              </a:rPr>
              <a:t>detener </a:t>
            </a:r>
            <a:r xmlns:a="http://schemas.openxmlformats.org/drawingml/2006/main">
              <a:rPr lang="es" sz="2400" b="1" dirty="0" err="1">
                <a:latin typeface="Coolvetica"/>
              </a:rPr>
              <a:t>todo</a:t>
            </a:r>
            <a:r xmlns:a="http://schemas.openxmlformats.org/drawingml/2006/main">
              <a:rPr lang="es" sz="2400" b="1" dirty="0">
                <a:latin typeface="Coolvetica"/>
              </a:rPr>
              <a:t> </a:t>
            </a:r>
            <a:r xmlns:a="http://schemas.openxmlformats.org/drawingml/2006/main">
              <a:rPr lang="es" sz="2400" b="1" dirty="0">
                <a:latin typeface="Coolvetica"/>
              </a:rPr>
              <a:t>actividad </a:t>
            </a:r>
            <a:r xmlns:a="http://schemas.openxmlformats.org/drawingml/2006/main">
              <a:rPr lang="es" sz="2400" b="1" dirty="0" err="1">
                <a:latin typeface="Coolvetica"/>
              </a:rPr>
              <a:t>física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dirty="0" err="1">
                <a:latin typeface="Coolvetica"/>
              </a:rPr>
              <a:t>Actual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evidencia </a:t>
            </a:r>
            <a:r xmlns:a="http://schemas.openxmlformats.org/drawingml/2006/main">
              <a:rPr lang="es" sz="2400" dirty="0">
                <a:latin typeface="Coolvetica"/>
              </a:rPr>
              <a:t>: </a:t>
            </a:r>
            <a:r xmlns:a="http://schemas.openxmlformats.org/drawingml/2006/main">
              <a:rPr lang="es" sz="2400" b="1" dirty="0" err="1">
                <a:latin typeface="Coolvetica"/>
              </a:rPr>
              <a:t>controlada</a:t>
            </a:r>
            <a:r xmlns:a="http://schemas.openxmlformats.org/drawingml/2006/main">
              <a:rPr lang="es" sz="2400" b="1" dirty="0">
                <a:latin typeface="Coolvetica"/>
              </a:rPr>
              <a:t> La actividad </a:t>
            </a:r>
            <a:r xmlns:a="http://schemas.openxmlformats.org/drawingml/2006/main">
              <a:rPr lang="es" sz="2400" b="1" dirty="0" err="1">
                <a:latin typeface="Coolvetica"/>
              </a:rPr>
              <a:t>física </a:t>
            </a:r>
            <a:r xmlns:a="http://schemas.openxmlformats.org/drawingml/2006/main">
              <a:rPr lang="es" sz="2400" b="1" dirty="0">
                <a:latin typeface="Coolvetica"/>
              </a:rPr>
              <a:t>puede ser segura y </a:t>
            </a:r>
            <a:r xmlns:a="http://schemas.openxmlformats.org/drawingml/2006/main">
              <a:rPr lang="es" sz="2400" b="1" dirty="0" err="1">
                <a:latin typeface="Coolvetica"/>
              </a:rPr>
              <a:t>beneficiosa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si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él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Nutricional </a:t>
            </a:r>
            <a:r xmlns:a="http://schemas.openxmlformats.org/drawingml/2006/main">
              <a:rPr lang="es" sz="2400" dirty="0" err="1">
                <a:latin typeface="Coolvetica"/>
              </a:rPr>
              <a:t>supervisada </a:t>
            </a:r>
            <a:r xmlns:a="http://schemas.openxmlformats.org/drawingml/2006/main">
              <a:rPr lang="es" sz="2400" dirty="0">
                <a:latin typeface="Coolvetica"/>
              </a:rPr>
              <a:t>e </a:t>
            </a:r>
            <a:r xmlns:a="http://schemas.openxmlformats.org/drawingml/2006/main">
              <a:rPr lang="es" sz="2400" dirty="0" err="1">
                <a:latin typeface="Coolvetica"/>
              </a:rPr>
              <a:t>individualizada </a:t>
            </a:r>
            <a:r xmlns:a="http://schemas.openxmlformats.org/drawingml/2006/main">
              <a:rPr lang="es" sz="2400" dirty="0">
                <a:latin typeface="Coolvetica"/>
              </a:rPr>
              <a:t>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consumo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es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Adecuado </a:t>
            </a:r>
            <a:r xmlns:a="http://schemas.openxmlformats.org/drawingml/2006/main">
              <a:rPr lang="es" sz="2400" dirty="0">
                <a:latin typeface="Coolvetica"/>
              </a:rPr>
              <a:t>para </a:t>
            </a:r>
            <a:r xmlns:a="http://schemas.openxmlformats.org/drawingml/2006/main">
              <a:rPr lang="es" sz="2400" dirty="0" err="1">
                <a:latin typeface="Coolvetica"/>
              </a:rPr>
              <a:t>cubrir </a:t>
            </a:r>
            <a:r xmlns:a="http://schemas.openxmlformats.org/drawingml/2006/main">
              <a:rPr lang="es" sz="2400" dirty="0">
                <a:latin typeface="Coolvetica"/>
              </a:rPr>
              <a:t>las demandas energéticas, </a:t>
            </a:r>
            <a:r xmlns:a="http://schemas.openxmlformats.org/drawingml/2006/main">
              <a:rPr lang="es" sz="2400" dirty="0" err="1">
                <a:latin typeface="Coolvetica"/>
              </a:rPr>
              <a:t>se </a:t>
            </a:r>
            <a:r xmlns:a="http://schemas.openxmlformats.org/drawingml/2006/main">
              <a:rPr lang="es" sz="2400" dirty="0">
                <a:latin typeface="Coolvetica"/>
              </a:rPr>
              <a:t>cuenta </a:t>
            </a:r>
            <a:r xmlns:a="http://schemas.openxmlformats.org/drawingml/2006/main">
              <a:rPr lang="es" sz="2400" dirty="0">
                <a:latin typeface="Coolvetica"/>
              </a:rPr>
              <a:t>con apoyo </a:t>
            </a:r>
            <a:r xmlns:a="http://schemas.openxmlformats.org/drawingml/2006/main">
              <a:rPr lang="es" sz="2400" dirty="0" err="1">
                <a:latin typeface="Coolvetica"/>
              </a:rPr>
              <a:t>psicológico.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es" sz="2400" b="1" dirty="0">
                <a:latin typeface="Coolvetica"/>
              </a:rPr>
              <a:t>Beneficios </a:t>
            </a:r>
            <a:r xmlns:a="http://schemas.openxmlformats.org/drawingml/2006/main">
              <a:rPr lang="es" sz="2400" dirty="0">
                <a:latin typeface="Coolvetica"/>
              </a:rPr>
              <a:t>: apoya la salud </a:t>
            </a:r>
            <a:r xmlns:a="http://schemas.openxmlformats.org/drawingml/2006/main">
              <a:rPr lang="es" sz="2400" dirty="0" err="1">
                <a:latin typeface="Coolvetica"/>
              </a:rPr>
              <a:t>mental </a:t>
            </a:r>
            <a:r xmlns:a="http://schemas.openxmlformats.org/drawingml/2006/main">
              <a:rPr lang="es" sz="2400" dirty="0">
                <a:latin typeface="Coolvetica"/>
              </a:rPr>
              <a:t>y </a:t>
            </a:r>
            <a:r xmlns:a="http://schemas.openxmlformats.org/drawingml/2006/main">
              <a:rPr lang="es" sz="2400" dirty="0" err="1">
                <a:latin typeface="Coolvetica"/>
              </a:rPr>
              <a:t>la regulación del estado de ánimo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mantiene </a:t>
            </a:r>
            <a:r xmlns:a="http://schemas.openxmlformats.org/drawingml/2006/main">
              <a:rPr lang="es" sz="2400" dirty="0">
                <a:latin typeface="Coolvetica"/>
              </a:rPr>
              <a:t>la masa muscular y </a:t>
            </a:r>
            <a:r xmlns:a="http://schemas.openxmlformats.org/drawingml/2006/main">
              <a:rPr lang="es" sz="2400" dirty="0" err="1">
                <a:latin typeface="Coolvetica"/>
              </a:rPr>
              <a:t>la función.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capacidad </a:t>
            </a:r>
            <a:r xmlns:a="http://schemas.openxmlformats.org/drawingml/2006/main">
              <a:rPr lang="es" sz="2400" dirty="0">
                <a:latin typeface="Coolvetica"/>
              </a:rPr>
              <a:t>, </a:t>
            </a:r>
            <a:r xmlns:a="http://schemas.openxmlformats.org/drawingml/2006/main">
              <a:rPr lang="es" sz="2400" dirty="0" err="1">
                <a:latin typeface="Coolvetica"/>
              </a:rPr>
              <a:t>fomenta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gradual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reintegración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 err="1">
                <a:latin typeface="Coolvetica"/>
              </a:rPr>
              <a:t>en</a:t>
            </a:r>
            <a:r xmlns:a="http://schemas.openxmlformats.org/drawingml/2006/main">
              <a:rPr lang="es" sz="2400" dirty="0">
                <a:latin typeface="Coolvetica"/>
              </a:rPr>
              <a:t> </a:t>
            </a:r>
            <a:r xmlns:a="http://schemas.openxmlformats.org/drawingml/2006/main">
              <a:rPr lang="es" sz="2400" dirty="0">
                <a:latin typeface="Coolvetica"/>
              </a:rPr>
              <a:t>patrones de estilo de vida </a:t>
            </a:r>
            <a:r xmlns:a="http://schemas.openxmlformats.org/drawingml/2006/main">
              <a:rPr lang="es" sz="2400" dirty="0" err="1">
                <a:latin typeface="Coolvetica"/>
              </a:rPr>
              <a:t>normales</a:t>
            </a:r>
          </a:p>
        </p:txBody>
      </p:sp>
    </p:spTree>
    <p:extLst>
      <p:ext uri="{BB962C8B-B14F-4D97-AF65-F5344CB8AC3E}">
        <p14:creationId xmlns:p14="http://schemas.microsoft.com/office/powerpoint/2010/main" val="75761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5287</TotalTime>
  <Words>1278</Words>
  <Application>Microsoft Office PowerPoint</Application>
  <PresentationFormat>Personalizzato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Aptos</vt:lpstr>
      <vt:lpstr>Arial</vt:lpstr>
      <vt:lpstr>Coolvetica</vt:lpstr>
      <vt:lpstr>Helvetica</vt:lpstr>
      <vt:lpstr>Symbol</vt:lpstr>
      <vt:lpstr>Times New Roman</vt:lpstr>
      <vt:lpstr>Wingdings</vt:lpstr>
      <vt:lpstr>Office</vt:lpstr>
      <vt:lpstr>Presentazione standard di PowerPoint</vt:lpstr>
      <vt:lpstr>Learning Objectives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Why Exercise Is No Longer ‘Forbidden’</vt:lpstr>
      <vt:lpstr>Why Exercise Is No Longer ‘Forbidden’</vt:lpstr>
      <vt:lpstr>Why Exercise Is No Longer ‘Forbidden’</vt:lpstr>
      <vt:lpstr>Why Exercise Is No Longer ‘Forbidden’</vt:lpstr>
      <vt:lpstr>How Exercise Is Now Managed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Multidisciplinary Approach in Sport Teams</vt:lpstr>
      <vt:lpstr>Emerging Tools and Strategies</vt:lpstr>
      <vt:lpstr>Key Takeaways</vt:lpstr>
      <vt:lpstr>Download the bibliography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346</cp:revision>
  <dcterms:created xsi:type="dcterms:W3CDTF">2025-02-21T17:30:07Z</dcterms:created>
  <dcterms:modified xsi:type="dcterms:W3CDTF">2025-10-01T21:28:46Z</dcterms:modified>
  <dc:language>en-US</dc:language>
</cp:coreProperties>
</file>